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63" r:id="rId3"/>
  </p:sldMasterIdLst>
  <p:notesMasterIdLst>
    <p:notesMasterId r:id="rId38"/>
  </p:notesMasterIdLst>
  <p:handoutMasterIdLst>
    <p:handoutMasterId r:id="rId39"/>
  </p:handoutMasterIdLst>
  <p:sldIdLst>
    <p:sldId id="256" r:id="rId4"/>
    <p:sldId id="258" r:id="rId5"/>
    <p:sldId id="259" r:id="rId6"/>
    <p:sldId id="260" r:id="rId7"/>
    <p:sldId id="263" r:id="rId8"/>
    <p:sldId id="262" r:id="rId9"/>
    <p:sldId id="29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79" r:id="rId27"/>
    <p:sldId id="291" r:id="rId28"/>
    <p:sldId id="288" r:id="rId29"/>
    <p:sldId id="289" r:id="rId30"/>
    <p:sldId id="290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C67247-DBC9-4190-8D5C-6F15A638F239}">
          <p14:sldIdLst>
            <p14:sldId id="256"/>
            <p14:sldId id="258"/>
            <p14:sldId id="259"/>
            <p14:sldId id="260"/>
            <p14:sldId id="263"/>
            <p14:sldId id="262"/>
            <p14:sldId id="29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79"/>
            <p14:sldId id="291"/>
            <p14:sldId id="288"/>
            <p14:sldId id="289"/>
            <p14:sldId id="290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yu.li" initials="x" lastIdx="1" clrIdx="0">
    <p:extLst>
      <p:ext uri="{19B8F6BF-5375-455C-9EA6-DF929625EA0E}">
        <p15:presenceInfo xmlns:p15="http://schemas.microsoft.com/office/powerpoint/2012/main" userId="xiangyu.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C0000"/>
    <a:srgbClr val="98C000"/>
    <a:srgbClr val="FF7C80"/>
    <a:srgbClr val="CC3300"/>
    <a:srgbClr val="E58955"/>
    <a:srgbClr val="83CC3B"/>
    <a:srgbClr val="88C93B"/>
    <a:srgbClr val="7DCC3B"/>
    <a:srgbClr val="7DD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87854" autoAdjust="0"/>
  </p:normalViewPr>
  <p:slideViewPr>
    <p:cSldViewPr snapToGrid="0" snapToObjects="1">
      <p:cViewPr varScale="1">
        <p:scale>
          <a:sx n="69" d="100"/>
          <a:sy n="69" d="100"/>
        </p:scale>
        <p:origin x="484" y="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6E542-5FD3-4156-9638-A619043A4F4A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D70A89C-0F95-4DDF-8F7C-3FBC26429A0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Handlers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CC4BDB-303B-41F0-A3F9-CBDB279AE741}" type="parTrans" cxnId="{0D7263A3-B16A-45BE-B489-37322858FD66}">
      <dgm:prSet/>
      <dgm:spPr/>
      <dgm:t>
        <a:bodyPr/>
        <a:lstStyle/>
        <a:p>
          <a:endParaRPr lang="en-US"/>
        </a:p>
      </dgm:t>
    </dgm:pt>
    <dgm:pt modelId="{D4DE8706-53DC-4FEC-BB82-477FBB39E68A}" type="sibTrans" cxnId="{0D7263A3-B16A-45BE-B489-37322858FD66}">
      <dgm:prSet/>
      <dgm:spPr/>
      <dgm:t>
        <a:bodyPr/>
        <a:lstStyle/>
        <a:p>
          <a:endParaRPr lang="en-US"/>
        </a:p>
      </dgm:t>
    </dgm:pt>
    <dgm:pt modelId="{1A97C423-014F-4386-8EB9-1500A4B6EFFA}">
      <dgm:prSet phldrT="[Text]"/>
      <dgm:spPr/>
      <dgm:t>
        <a:bodyPr/>
        <a:lstStyle/>
        <a:p>
          <a:endParaRPr lang="en-US" dirty="0"/>
        </a:p>
      </dgm:t>
    </dgm:pt>
    <dgm:pt modelId="{EED1274C-F885-4D27-AA0C-DCC0F53BCAE8}" type="parTrans" cxnId="{0D5E9B20-3287-4228-80BD-6B58B36DF36D}">
      <dgm:prSet/>
      <dgm:spPr/>
      <dgm:t>
        <a:bodyPr/>
        <a:lstStyle/>
        <a:p>
          <a:endParaRPr lang="en-US"/>
        </a:p>
      </dgm:t>
    </dgm:pt>
    <dgm:pt modelId="{B7555A4F-2E36-42B0-9686-30775F39708C}" type="sibTrans" cxnId="{0D5E9B20-3287-4228-80BD-6B58B36DF36D}">
      <dgm:prSet/>
      <dgm:spPr/>
      <dgm:t>
        <a:bodyPr/>
        <a:lstStyle/>
        <a:p>
          <a:endParaRPr lang="en-US"/>
        </a:p>
      </dgm:t>
    </dgm:pt>
    <dgm:pt modelId="{D7A8537E-E23D-4553-9465-6463A1814366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Reagent lots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7098C5-D50C-4314-84D2-7ED0E206442B}" type="sibTrans" cxnId="{7BAE5162-A467-47CC-AA39-4F748ADD0552}">
      <dgm:prSet/>
      <dgm:spPr/>
      <dgm:t>
        <a:bodyPr/>
        <a:lstStyle/>
        <a:p>
          <a:endParaRPr lang="en-US"/>
        </a:p>
      </dgm:t>
    </dgm:pt>
    <dgm:pt modelId="{50A50A7F-0EEA-4529-A8DC-1065B6F2C05D}" type="parTrans" cxnId="{7BAE5162-A467-47CC-AA39-4F748ADD0552}">
      <dgm:prSet/>
      <dgm:spPr/>
      <dgm:t>
        <a:bodyPr/>
        <a:lstStyle/>
        <a:p>
          <a:endParaRPr lang="en-US"/>
        </a:p>
      </dgm:t>
    </dgm:pt>
    <dgm:pt modelId="{59340B07-55D8-421D-A648-495290CB7507}" type="pres">
      <dgm:prSet presAssocID="{7F66E542-5FD3-4156-9638-A619043A4F4A}" presName="arrowDiagram" presStyleCnt="0">
        <dgm:presLayoutVars>
          <dgm:chMax val="5"/>
          <dgm:dir/>
          <dgm:resizeHandles val="exact"/>
        </dgm:presLayoutVars>
      </dgm:prSet>
      <dgm:spPr/>
    </dgm:pt>
    <dgm:pt modelId="{76C56894-FCDA-4FCE-9EE8-585D77FDA9A7}" type="pres">
      <dgm:prSet presAssocID="{7F66E542-5FD3-4156-9638-A619043A4F4A}" presName="arrow" presStyleLbl="bgShp" presStyleIdx="0" presStyleCnt="1" custAng="10635743" custScaleX="51754" custScaleY="81462" custLinFactNeighborX="1287" custLinFactNeighborY="-22170"/>
      <dgm:spPr/>
    </dgm:pt>
    <dgm:pt modelId="{BD51893E-DA98-4DA2-8DA5-D1B9BA67C3AC}" type="pres">
      <dgm:prSet presAssocID="{7F66E542-5FD3-4156-9638-A619043A4F4A}" presName="arrowDiagram3" presStyleCnt="0"/>
      <dgm:spPr/>
    </dgm:pt>
    <dgm:pt modelId="{7FA6E7A5-27D4-4EC9-A3B3-2EB7998B81F9}" type="pres">
      <dgm:prSet presAssocID="{7D70A89C-0F95-4DDF-8F7C-3FBC26429A04}" presName="bullet3a" presStyleLbl="node1" presStyleIdx="0" presStyleCnt="3" custScaleX="148127" custScaleY="141477" custLinFactX="1000000" custLinFactY="-627406" custLinFactNeighborX="1056427" custLinFactNeighborY="-700000"/>
      <dgm:spPr/>
    </dgm:pt>
    <dgm:pt modelId="{9B7A52F5-408D-4760-8652-123CA78DE7F4}" type="pres">
      <dgm:prSet presAssocID="{7D70A89C-0F95-4DDF-8F7C-3FBC26429A04}" presName="textBox3a" presStyleLbl="revTx" presStyleIdx="0" presStyleCnt="3" custLinFactX="100000" custLinFactY="-100000" custLinFactNeighborX="155005" custLinFactNeighborY="-1023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A35BF5-3781-482C-B583-6BEA361E64E3}" type="pres">
      <dgm:prSet presAssocID="{D7A8537E-E23D-4553-9465-6463A1814366}" presName="bullet3b" presStyleLbl="node1" presStyleIdx="1" presStyleCnt="3" custScaleX="137527" custScaleY="127308" custLinFactX="200000" custLinFactY="-84231" custLinFactNeighborX="263826" custLinFactNeighborY="-100000"/>
      <dgm:spPr/>
    </dgm:pt>
    <dgm:pt modelId="{D7113A0A-589F-4660-9E52-6173D9469989}" type="pres">
      <dgm:prSet presAssocID="{D7A8537E-E23D-4553-9465-6463A1814366}" presName="textBox3b" presStyleLbl="revTx" presStyleIdx="1" presStyleCnt="3" custScaleX="151846" custLinFactX="47977" custLinFactNeighborX="100000" custLinFactNeighborY="-28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6A98AA-6BC2-4199-B4BA-8B16765834C9}" type="pres">
      <dgm:prSet presAssocID="{1A97C423-014F-4386-8EB9-1500A4B6EFFA}" presName="bullet3c" presStyleLbl="node1" presStyleIdx="2" presStyleCnt="3" custScaleX="161330" custScaleY="164723" custLinFactX="-136134" custLinFactY="64704" custLinFactNeighborX="-200000" custLinFactNeighborY="100000"/>
      <dgm:spPr/>
    </dgm:pt>
    <dgm:pt modelId="{87F2E767-AE6A-4B0C-B271-3A81861DE2D7}" type="pres">
      <dgm:prSet presAssocID="{1A97C423-014F-4386-8EB9-1500A4B6EFFA}" presName="textBox3c" presStyleLbl="revTx" presStyleIdx="2" presStyleCnt="3" custLinFactNeighborX="20327" custLinFactNeighborY="-306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AE5162-A467-47CC-AA39-4F748ADD0552}" srcId="{7F66E542-5FD3-4156-9638-A619043A4F4A}" destId="{D7A8537E-E23D-4553-9465-6463A1814366}" srcOrd="1" destOrd="0" parTransId="{50A50A7F-0EEA-4529-A8DC-1065B6F2C05D}" sibTransId="{C37098C5-D50C-4314-84D2-7ED0E206442B}"/>
    <dgm:cxn modelId="{0CA98E6F-CBEB-4E7E-9FC3-70ABB489CE40}" type="presOf" srcId="{D7A8537E-E23D-4553-9465-6463A1814366}" destId="{D7113A0A-589F-4660-9E52-6173D9469989}" srcOrd="0" destOrd="0" presId="urn:microsoft.com/office/officeart/2005/8/layout/arrow2"/>
    <dgm:cxn modelId="{0D5E9B20-3287-4228-80BD-6B58B36DF36D}" srcId="{7F66E542-5FD3-4156-9638-A619043A4F4A}" destId="{1A97C423-014F-4386-8EB9-1500A4B6EFFA}" srcOrd="2" destOrd="0" parTransId="{EED1274C-F885-4D27-AA0C-DCC0F53BCAE8}" sibTransId="{B7555A4F-2E36-42B0-9686-30775F39708C}"/>
    <dgm:cxn modelId="{6A61B9DB-C305-4638-B2F5-EBDB2806BF0C}" type="presOf" srcId="{7F66E542-5FD3-4156-9638-A619043A4F4A}" destId="{59340B07-55D8-421D-A648-495290CB7507}" srcOrd="0" destOrd="0" presId="urn:microsoft.com/office/officeart/2005/8/layout/arrow2"/>
    <dgm:cxn modelId="{0D7263A3-B16A-45BE-B489-37322858FD66}" srcId="{7F66E542-5FD3-4156-9638-A619043A4F4A}" destId="{7D70A89C-0F95-4DDF-8F7C-3FBC26429A04}" srcOrd="0" destOrd="0" parTransId="{54CC4BDB-303B-41F0-A3F9-CBDB279AE741}" sibTransId="{D4DE8706-53DC-4FEC-BB82-477FBB39E68A}"/>
    <dgm:cxn modelId="{32EC34AB-4B26-4EA4-9AAB-4DF9AEAC7B4A}" type="presOf" srcId="{1A97C423-014F-4386-8EB9-1500A4B6EFFA}" destId="{87F2E767-AE6A-4B0C-B271-3A81861DE2D7}" srcOrd="0" destOrd="0" presId="urn:microsoft.com/office/officeart/2005/8/layout/arrow2"/>
    <dgm:cxn modelId="{B48D003F-C87A-4F54-8F9E-4F17455A015F}" type="presOf" srcId="{7D70A89C-0F95-4DDF-8F7C-3FBC26429A04}" destId="{9B7A52F5-408D-4760-8652-123CA78DE7F4}" srcOrd="0" destOrd="0" presId="urn:microsoft.com/office/officeart/2005/8/layout/arrow2"/>
    <dgm:cxn modelId="{C7158BB7-C60F-4F04-84A1-F458573F44B5}" type="presParOf" srcId="{59340B07-55D8-421D-A648-495290CB7507}" destId="{76C56894-FCDA-4FCE-9EE8-585D77FDA9A7}" srcOrd="0" destOrd="0" presId="urn:microsoft.com/office/officeart/2005/8/layout/arrow2"/>
    <dgm:cxn modelId="{A0CEDCE4-F009-40E8-B2AB-83683FEB0710}" type="presParOf" srcId="{59340B07-55D8-421D-A648-495290CB7507}" destId="{BD51893E-DA98-4DA2-8DA5-D1B9BA67C3AC}" srcOrd="1" destOrd="0" presId="urn:microsoft.com/office/officeart/2005/8/layout/arrow2"/>
    <dgm:cxn modelId="{F95CD52A-E393-4069-9A1B-AAA130F69598}" type="presParOf" srcId="{BD51893E-DA98-4DA2-8DA5-D1B9BA67C3AC}" destId="{7FA6E7A5-27D4-4EC9-A3B3-2EB7998B81F9}" srcOrd="0" destOrd="0" presId="urn:microsoft.com/office/officeart/2005/8/layout/arrow2"/>
    <dgm:cxn modelId="{4D125803-5FB1-455F-AF1D-732C72100AF9}" type="presParOf" srcId="{BD51893E-DA98-4DA2-8DA5-D1B9BA67C3AC}" destId="{9B7A52F5-408D-4760-8652-123CA78DE7F4}" srcOrd="1" destOrd="0" presId="urn:microsoft.com/office/officeart/2005/8/layout/arrow2"/>
    <dgm:cxn modelId="{89952DDF-F938-45DE-B80A-9BDEFA00F40B}" type="presParOf" srcId="{BD51893E-DA98-4DA2-8DA5-D1B9BA67C3AC}" destId="{4BA35BF5-3781-482C-B583-6BEA361E64E3}" srcOrd="2" destOrd="0" presId="urn:microsoft.com/office/officeart/2005/8/layout/arrow2"/>
    <dgm:cxn modelId="{0EC72552-AFCD-460C-AB14-2B2A4C92D1F6}" type="presParOf" srcId="{BD51893E-DA98-4DA2-8DA5-D1B9BA67C3AC}" destId="{D7113A0A-589F-4660-9E52-6173D9469989}" srcOrd="3" destOrd="0" presId="urn:microsoft.com/office/officeart/2005/8/layout/arrow2"/>
    <dgm:cxn modelId="{6D5E681C-CC62-40D5-9120-26D6E69940E2}" type="presParOf" srcId="{BD51893E-DA98-4DA2-8DA5-D1B9BA67C3AC}" destId="{266A98AA-6BC2-4199-B4BA-8B16765834C9}" srcOrd="4" destOrd="0" presId="urn:microsoft.com/office/officeart/2005/8/layout/arrow2"/>
    <dgm:cxn modelId="{F1606DD2-6E42-4DF2-841E-B20103E21E90}" type="presParOf" srcId="{BD51893E-DA98-4DA2-8DA5-D1B9BA67C3AC}" destId="{87F2E767-AE6A-4B0C-B271-3A81861DE2D7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56894-FCDA-4FCE-9EE8-585D77FDA9A7}">
      <dsp:nvSpPr>
        <dsp:cNvPr id="0" name=""/>
        <dsp:cNvSpPr/>
      </dsp:nvSpPr>
      <dsp:spPr>
        <a:xfrm rot="10635743">
          <a:off x="1611716" y="-84518"/>
          <a:ext cx="3457835" cy="340169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6E7A5-27D4-4EC9-A3B3-2EB7998B81F9}">
      <dsp:nvSpPr>
        <dsp:cNvPr id="0" name=""/>
        <dsp:cNvSpPr/>
      </dsp:nvSpPr>
      <dsp:spPr>
        <a:xfrm>
          <a:off x="4293015" y="891807"/>
          <a:ext cx="257316" cy="2457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A52F5-408D-4760-8652-123CA78DE7F4}">
      <dsp:nvSpPr>
        <dsp:cNvPr id="0" name=""/>
        <dsp:cNvSpPr/>
      </dsp:nvSpPr>
      <dsp:spPr>
        <a:xfrm>
          <a:off x="4819147" y="878658"/>
          <a:ext cx="1556740" cy="1206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47" tIns="0" rIns="0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Handlers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19147" y="878658"/>
        <a:ext cx="1556740" cy="1206808"/>
      </dsp:txXfrm>
    </dsp:sp>
    <dsp:sp modelId="{4BA35BF5-3781-482C-B583-6BEA361E64E3}">
      <dsp:nvSpPr>
        <dsp:cNvPr id="0" name=""/>
        <dsp:cNvSpPr/>
      </dsp:nvSpPr>
      <dsp:spPr>
        <a:xfrm>
          <a:off x="3693468" y="1477333"/>
          <a:ext cx="431863" cy="3997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13A0A-589F-4660-9E52-6173D9469989}">
      <dsp:nvSpPr>
        <dsp:cNvPr id="0" name=""/>
        <dsp:cNvSpPr/>
      </dsp:nvSpPr>
      <dsp:spPr>
        <a:xfrm>
          <a:off x="4246425" y="1616777"/>
          <a:ext cx="2434865" cy="227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93" tIns="0" rIns="0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Reagent lots</a:t>
          </a:r>
          <a:endParaRPr lang="en-US" sz="2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46425" y="1616777"/>
        <a:ext cx="2434865" cy="2271638"/>
      </dsp:txXfrm>
    </dsp:sp>
    <dsp:sp modelId="{266A98AA-6BC2-4199-B4BA-8B16765834C9}">
      <dsp:nvSpPr>
        <dsp:cNvPr id="0" name=""/>
        <dsp:cNvSpPr/>
      </dsp:nvSpPr>
      <dsp:spPr>
        <a:xfrm>
          <a:off x="2546967" y="1982797"/>
          <a:ext cx="700630" cy="7153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2E767-AE6A-4B0C-B271-3A81861DE2D7}">
      <dsp:nvSpPr>
        <dsp:cNvPr id="0" name=""/>
        <dsp:cNvSpPr/>
      </dsp:nvSpPr>
      <dsp:spPr>
        <a:xfrm>
          <a:off x="4683004" y="735067"/>
          <a:ext cx="1603509" cy="2902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0118" tIns="0" rIns="0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>
        <a:off x="4683004" y="735067"/>
        <a:ext cx="1603509" cy="2902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4F7A-7E9A-284C-862E-93FF3057F9D4}" type="datetimeFigureOut">
              <a:rPr lang="sv-SE" smtClean="0"/>
              <a:pPr/>
              <a:t>2018-10-04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1588-F2A8-A643-B22F-D4A70206AF24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478190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EA143-2B35-2D44-801D-B2B300A5C45C}" type="datetimeFigureOut">
              <a:rPr lang="sv-SE" smtClean="0"/>
              <a:pPr/>
              <a:t>2018-10-04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98E5-D66D-9B4F-88E4-9A1EDF31C5AA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98283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819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311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7176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9311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820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/>
              <a:pPr/>
              <a:t>2018-10-04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410515" y="207285"/>
            <a:ext cx="8864579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410515" y="1173870"/>
            <a:ext cx="11391815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514" y="207285"/>
            <a:ext cx="11391815" cy="635149"/>
          </a:xfrm>
        </p:spPr>
        <p:txBody>
          <a:bodyPr/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/>
              <a:pPr/>
              <a:t>2018-10-04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5664" y="1231603"/>
            <a:ext cx="53848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364364" y="1231603"/>
            <a:ext cx="53848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/>
              <a:pPr/>
              <a:t>2018-10-04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/>
              <a:pPr/>
              <a:t>2018-10-04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2018-10-04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7145541" y="265016"/>
            <a:ext cx="4656787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410633" y="1782811"/>
            <a:ext cx="9031232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 smtClean="0"/>
              <a:t>Klicka här för att ändra format på bakgrundstexten</a:t>
            </a:r>
            <a:endParaRPr lang="sv-SE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410634" y="3283795"/>
            <a:ext cx="9031817" cy="23764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2018-10-04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410632" y="1879297"/>
            <a:ext cx="6055791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5314" y="332811"/>
            <a:ext cx="4296148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410514" y="202060"/>
            <a:ext cx="8283852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 smtClean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410634" y="1808163"/>
            <a:ext cx="8284633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10515" y="207285"/>
            <a:ext cx="832708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10515" y="1173870"/>
            <a:ext cx="11391815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10515" y="6356351"/>
            <a:ext cx="3043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912A5B3-F70C-C041-8E9F-31DE6412BBEC}" type="datetime1">
              <a:rPr lang="sv-SE" smtClean="0"/>
              <a:pPr/>
              <a:t>2018-10-04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3064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1" name="Rak 10"/>
          <p:cNvCxnSpPr/>
          <p:nvPr userDrawn="1"/>
        </p:nvCxnSpPr>
        <p:spPr>
          <a:xfrm>
            <a:off x="410515" y="974117"/>
            <a:ext cx="11391815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03376" y="233738"/>
            <a:ext cx="2398952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835062"/>
            <a:ext cx="12192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10514" y="1785007"/>
            <a:ext cx="9031351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10516" y="2989618"/>
            <a:ext cx="9031349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10515" y="6356351"/>
            <a:ext cx="3043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2018-10-04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410515" y="1649586"/>
            <a:ext cx="11391815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0516" y="358772"/>
            <a:ext cx="4203749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 userDrawn="1"/>
        </p:nvSpPr>
        <p:spPr>
          <a:xfrm>
            <a:off x="7594543" y="413741"/>
            <a:ext cx="360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1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>
          <a:xfrm>
            <a:off x="0" y="-38266"/>
            <a:ext cx="12192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/>
          </a:p>
        </p:txBody>
      </p:sp>
      <p:cxnSp>
        <p:nvCxnSpPr>
          <p:cNvPr id="8" name="Rak 7"/>
          <p:cNvCxnSpPr/>
          <p:nvPr userDrawn="1"/>
        </p:nvCxnSpPr>
        <p:spPr>
          <a:xfrm>
            <a:off x="410515" y="1521741"/>
            <a:ext cx="11391815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 userDrawn="1"/>
        </p:nvSpPr>
        <p:spPr>
          <a:xfrm>
            <a:off x="7594543" y="413741"/>
            <a:ext cx="360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1800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3376" y="233738"/>
            <a:ext cx="2398953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 userDrawn="1"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12192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fluence.broadinstitute.org/display/GDAC/Download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78804" y="2652801"/>
            <a:ext cx="10857460" cy="23064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Rank-based analysis of gene expression profiles and multi-omics characteristics for cancer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4535" y="5427023"/>
            <a:ext cx="5997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KTH-Royal Institute of Technology</a:t>
            </a:r>
          </a:p>
          <a:p>
            <a:pPr algn="ctr"/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Prof Adil’s lab </a:t>
            </a:r>
          </a:p>
          <a:p>
            <a:pPr algn="ctr"/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Xiangyu Li</a:t>
            </a:r>
            <a:endParaRPr lang="sv-S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CellComp: step 1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9741" y="1319738"/>
            <a:ext cx="5091017" cy="4894561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gene </a:t>
            </a:r>
            <a:r>
              <a:rPr lang="sv-SE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 an example.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 denotes the expression value of gene </a:t>
            </a:r>
            <a:r>
              <a:rPr lang="sv-SE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stable gene pairs including g in the state 1 and state 2.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REO comparison is limited to the overlapped gene pairs of the lists of stable gene pairs.</a:t>
            </a:r>
            <a:endParaRPr lang="sv-S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10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15" y="1231603"/>
            <a:ext cx="5710791" cy="48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0141" y="1275671"/>
            <a:ext cx="5904955" cy="5276165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denotes the expression values of the partner genes of </a:t>
            </a:r>
            <a:r>
              <a:rPr lang="sv-SE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sv-SE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m</a:t>
            </a:r>
            <a:r>
              <a:rPr lang="sv-SE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denote the numbers of gene pairs in which </a:t>
            </a:r>
            <a:r>
              <a:rPr lang="sv-SE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shows a higher expression level than its partner genes in state 1 and state 2.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sv-SE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n</a:t>
            </a:r>
            <a:r>
              <a:rPr lang="sv-SE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denote the num</a:t>
            </a:r>
            <a:r>
              <a:rPr lang="sv-S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ers of gene pairs in which </a:t>
            </a:r>
            <a:r>
              <a:rPr lang="sv-SE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shows a lower expression level than its partner genes in state 1 and state 2.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v-SE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null hypothesis is that </a:t>
            </a:r>
            <a:r>
              <a:rPr lang="sv-SE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sv-SE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sv-SE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sv-SE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sv-S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0515" y="207285"/>
            <a:ext cx="8327084" cy="572089"/>
          </a:xfrm>
        </p:spPr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CellComp: step 2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8" y="1209569"/>
            <a:ext cx="5318256" cy="53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2033" y="207285"/>
            <a:ext cx="8327084" cy="572089"/>
          </a:xfrm>
        </p:spPr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12</a:t>
            </a:fld>
            <a:endParaRPr lang="sv-SE"/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286770"/>
              </p:ext>
            </p:extLst>
          </p:nvPr>
        </p:nvGraphicFramePr>
        <p:xfrm>
          <a:off x="636105" y="1594759"/>
          <a:ext cx="10893288" cy="4289209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07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6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1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184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accession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 line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Cancer type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Treatment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GSE29084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HepG2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Liver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HNF4A knockdown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VS 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GSE38581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MKN45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Gastric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Hsa-miR-29c transfection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VS 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GSE38581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MKN74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Gastric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Hsa-miR-29c transfection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VS 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GSE31450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SNU638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Gastric cancer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LAP2β transfection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VS 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E-MEXP-1691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HCT116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Colon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5-FU-treatment for 24h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VS 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GSE35004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Hep3B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Liver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YAP knockdown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VS 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GSE78167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MCF7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Breast cancer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Estrogen-treatment for 2h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VS 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1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-245636" y="253703"/>
            <a:ext cx="10515600" cy="97790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in simulated data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4"/>
          <p:cNvSpPr/>
          <p:nvPr/>
        </p:nvSpPr>
        <p:spPr>
          <a:xfrm>
            <a:off x="332216" y="1228976"/>
            <a:ext cx="1141274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Sensitivity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specificity and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-score of DEGs identified by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CellComp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RankComp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SAM,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RP for simulated data</a:t>
            </a:r>
            <a:endParaRPr lang="zh-CN" altLang="zh-CN" dirty="0"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177750"/>
              </p:ext>
            </p:extLst>
          </p:nvPr>
        </p:nvGraphicFramePr>
        <p:xfrm>
          <a:off x="332216" y="1964417"/>
          <a:ext cx="11377786" cy="4391933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787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6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2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5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94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60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21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85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557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0864"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FDR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HepG2 (2vs2)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SNU638 (3vs3)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1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CellComp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RankComp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limma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CellComp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RankComp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limma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383">
                <a:tc row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0.709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0.628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0.956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0.736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0.475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4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20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F-score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0.829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0.772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0.977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0.848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0.644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0.786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251">
                <a:tc row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0.726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0.644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0.197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0.015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0.965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0.744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0.635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0.878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0.288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5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8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F-score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0.842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0.784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0.328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0.982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0.853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0.777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0.935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0.447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783">
                <a:tc row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0.798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0.755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0.345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0.393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0.058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0.970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0.755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0.802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0.936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0.506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5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F-score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0.888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0.508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0.564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0.109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0.984 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0.890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0.967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635000" algn="dec"/>
                        </a:tabLs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0.672 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231" marR="6723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7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324915" y="207285"/>
            <a:ext cx="8327084" cy="572089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in real data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15" y="1148080"/>
            <a:ext cx="5953849" cy="5496560"/>
          </a:xfrm>
        </p:spPr>
      </p:pic>
      <p:sp>
        <p:nvSpPr>
          <p:cNvPr id="8" name="文本框 4"/>
          <p:cNvSpPr txBox="1"/>
          <p:nvPr/>
        </p:nvSpPr>
        <p:spPr>
          <a:xfrm>
            <a:off x="6364364" y="1638450"/>
            <a:ext cx="52688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datasets with two replicates, SAM, </a:t>
            </a:r>
            <a:r>
              <a:rPr lang="en-US" altLang="zh-CN" sz="2400" spc="-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RP only detected 0-57 DEGs.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zh-CN" sz="2400" spc="-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datasets with three replicates, above 65% of DEGs detected by SAM, </a:t>
            </a:r>
            <a:r>
              <a:rPr lang="en-US" altLang="zh-CN" sz="2400" spc="-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RP were detected by </a:t>
            </a:r>
            <a:r>
              <a:rPr lang="en-US" altLang="zh-CN" sz="2400" spc="-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CellComp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zh-CN" sz="2400" spc="-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DEGs identified 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2400" spc="-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RankComp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detected by </a:t>
            </a:r>
            <a:r>
              <a:rPr lang="en-US" altLang="zh-CN" sz="2400" spc="-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CellComp</a:t>
            </a:r>
            <a:r>
              <a:rPr lang="en-US" altLang="zh-CN"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all the seven </a:t>
            </a:r>
            <a:r>
              <a:rPr lang="en-US" altLang="zh-CN"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datasets.</a:t>
            </a:r>
            <a:endParaRPr lang="en-US" altLang="zh-CN" sz="2400" spc="-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8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515" y="244863"/>
            <a:ext cx="8327084" cy="572089"/>
          </a:xfrm>
        </p:spPr>
        <p:txBody>
          <a:bodyPr>
            <a:normAutofit/>
          </a:bodyPr>
          <a:lstStyle/>
          <a:p>
            <a:pPr algn="ctr"/>
            <a:r>
              <a:rPr lang="sv-S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Ⅱ: Metastasis predictive signature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87053" y="1204651"/>
            <a:ext cx="11515276" cy="533426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1.Uncertainty of clinical metastasis detection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alse positive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and/or false 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negative of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clinical imaging 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techniques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False negative of routine pathological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examinations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Low sensitivity and 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specificity of serum biomarkers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400" spc="-100" dirty="0">
                <a:latin typeface="Times New Roman" pitchFamily="18" charset="0"/>
                <a:cs typeface="Times New Roman" pitchFamily="18" charset="0"/>
              </a:rPr>
              <a:t> Limitations of </a:t>
            </a:r>
            <a:r>
              <a:rPr lang="en-US" altLang="zh-CN" sz="2400" spc="-100" dirty="0" smtClean="0">
                <a:latin typeface="Times New Roman" pitchFamily="18" charset="0"/>
                <a:cs typeface="Times New Roman" pitchFamily="18" charset="0"/>
              </a:rPr>
              <a:t>risk score summarized from the expression values of signature genes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200" spc="-100" dirty="0" smtClean="0">
                <a:latin typeface="Times New Roman" pitchFamily="18" charset="0"/>
                <a:cs typeface="Times New Roman" pitchFamily="18" charset="0"/>
              </a:rPr>
              <a:t>Batch effect</a:t>
            </a:r>
            <a:endParaRPr lang="en-US" altLang="zh-CN" sz="2200" spc="-1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Different proportions of tumor cells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RNA degradation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Amplification bias</a:t>
            </a:r>
            <a:endParaRPr lang="zh-CN" alt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32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821" y="282660"/>
            <a:ext cx="8327084" cy="572089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spc="-150" dirty="0">
                <a:latin typeface="Times New Roman" pitchFamily="18" charset="0"/>
                <a:cs typeface="Times New Roman" pitchFamily="18" charset="0"/>
              </a:rPr>
              <a:t>Development flowchart</a:t>
            </a:r>
            <a:endParaRPr lang="sv-SE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6" name="椭圆 6"/>
          <p:cNvSpPr/>
          <p:nvPr/>
        </p:nvSpPr>
        <p:spPr>
          <a:xfrm>
            <a:off x="1789710" y="1682374"/>
            <a:ext cx="3024000" cy="637560"/>
          </a:xfrm>
          <a:prstGeom prst="ellipse">
            <a:avLst/>
          </a:prstGeom>
          <a:noFill/>
          <a:ln w="22225">
            <a:solidFill>
              <a:srgbClr val="21438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     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GC107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Ⅳ</a:t>
            </a:r>
            <a:r>
              <a:rPr lang="zh-CN" altLang="en-US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VS Ⅰ</a:t>
            </a:r>
            <a:endParaRPr lang="zh-CN" altLang="en-US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椭圆 7"/>
          <p:cNvSpPr/>
          <p:nvPr/>
        </p:nvSpPr>
        <p:spPr>
          <a:xfrm>
            <a:off x="3530648" y="1682374"/>
            <a:ext cx="3024000" cy="637560"/>
          </a:xfrm>
          <a:prstGeom prst="ellipse">
            <a:avLst/>
          </a:prstGeom>
          <a:noFill/>
          <a:ln w="22225">
            <a:solidFill>
              <a:srgbClr val="21438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  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GC73</a:t>
            </a:r>
          </a:p>
          <a:p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Ⅳ</a:t>
            </a:r>
            <a:r>
              <a:rPr lang="zh-CN" altLang="en-US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VS Ⅰ</a:t>
            </a:r>
            <a:endParaRPr lang="zh-CN" altLang="en-US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框 8"/>
          <p:cNvSpPr txBox="1"/>
          <p:nvPr/>
        </p:nvSpPr>
        <p:spPr>
          <a:xfrm>
            <a:off x="3756176" y="1777185"/>
            <a:ext cx="120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10"/>
          <p:cNvCxnSpPr/>
          <p:nvPr/>
        </p:nvCxnSpPr>
        <p:spPr>
          <a:xfrm>
            <a:off x="4178634" y="2150429"/>
            <a:ext cx="0" cy="612000"/>
          </a:xfrm>
          <a:prstGeom prst="straightConnector1">
            <a:avLst/>
          </a:prstGeom>
          <a:ln w="22225">
            <a:solidFill>
              <a:srgbClr val="21438B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11"/>
          <p:cNvSpPr/>
          <p:nvPr/>
        </p:nvSpPr>
        <p:spPr>
          <a:xfrm>
            <a:off x="2913370" y="2778871"/>
            <a:ext cx="2556000" cy="612000"/>
          </a:xfrm>
          <a:prstGeom prst="roundRect">
            <a:avLst/>
          </a:prstGeom>
          <a:noFill/>
          <a:ln w="22225">
            <a:solidFill>
              <a:srgbClr val="2143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-1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22, 089</a:t>
            </a:r>
            <a:r>
              <a:rPr lang="zh-CN" altLang="en-US" spc="-1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pc="-15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pc="-1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Metastasis-related gene pairs</a:t>
            </a:r>
            <a:endParaRPr lang="zh-CN" altLang="en-US" spc="-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2"/>
          <p:cNvSpPr txBox="1"/>
          <p:nvPr/>
        </p:nvSpPr>
        <p:spPr>
          <a:xfrm>
            <a:off x="2530098" y="1188915"/>
            <a:ext cx="1449790" cy="344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Affymetrix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3"/>
          <p:cNvSpPr txBox="1"/>
          <p:nvPr/>
        </p:nvSpPr>
        <p:spPr>
          <a:xfrm>
            <a:off x="4608538" y="1194415"/>
            <a:ext cx="1662184" cy="344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Illumina-Hiseq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6"/>
          <p:cNvCxnSpPr/>
          <p:nvPr/>
        </p:nvCxnSpPr>
        <p:spPr>
          <a:xfrm>
            <a:off x="4194241" y="4343059"/>
            <a:ext cx="0" cy="432000"/>
          </a:xfrm>
          <a:prstGeom prst="straightConnector1">
            <a:avLst/>
          </a:prstGeom>
          <a:ln w="22225">
            <a:solidFill>
              <a:srgbClr val="21438B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2"/>
          <p:cNvCxnSpPr/>
          <p:nvPr/>
        </p:nvCxnSpPr>
        <p:spPr>
          <a:xfrm rot="-300000" flipH="1">
            <a:off x="4186151" y="3392837"/>
            <a:ext cx="24451" cy="324000"/>
          </a:xfrm>
          <a:prstGeom prst="line">
            <a:avLst/>
          </a:prstGeom>
          <a:ln w="22225">
            <a:solidFill>
              <a:srgbClr val="21438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24"/>
          <p:cNvSpPr/>
          <p:nvPr/>
        </p:nvSpPr>
        <p:spPr>
          <a:xfrm>
            <a:off x="2776897" y="3727570"/>
            <a:ext cx="2825085" cy="612000"/>
          </a:xfrm>
          <a:prstGeom prst="ellipse">
            <a:avLst/>
          </a:prstGeom>
          <a:noFill/>
          <a:ln w="22225">
            <a:solidFill>
              <a:srgbClr val="21438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GC77(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Ⅱ-</a:t>
            </a:r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Ⅲ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26"/>
          <p:cNvSpPr/>
          <p:nvPr/>
        </p:nvSpPr>
        <p:spPr>
          <a:xfrm>
            <a:off x="2927019" y="4806187"/>
            <a:ext cx="2552131" cy="577004"/>
          </a:xfrm>
          <a:prstGeom prst="roundRect">
            <a:avLst/>
          </a:prstGeom>
          <a:noFill/>
          <a:ln w="22225">
            <a:solidFill>
              <a:srgbClr val="2143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gene pairs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19-GPS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29"/>
          <p:cNvSpPr txBox="1"/>
          <p:nvPr/>
        </p:nvSpPr>
        <p:spPr>
          <a:xfrm>
            <a:off x="2190628" y="4374393"/>
            <a:ext cx="186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30"/>
          <p:cNvSpPr/>
          <p:nvPr/>
        </p:nvSpPr>
        <p:spPr>
          <a:xfrm>
            <a:off x="4224675" y="4374393"/>
            <a:ext cx="2355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C-index maximization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31"/>
          <p:cNvCxnSpPr/>
          <p:nvPr/>
        </p:nvCxnSpPr>
        <p:spPr>
          <a:xfrm rot="-120000" flipH="1">
            <a:off x="3039327" y="5424135"/>
            <a:ext cx="792000" cy="412129"/>
          </a:xfrm>
          <a:prstGeom prst="straightConnector1">
            <a:avLst/>
          </a:prstGeom>
          <a:ln w="22225">
            <a:solidFill>
              <a:srgbClr val="21438B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33"/>
          <p:cNvSpPr txBox="1"/>
          <p:nvPr/>
        </p:nvSpPr>
        <p:spPr>
          <a:xfrm>
            <a:off x="3530648" y="5439256"/>
            <a:ext cx="1736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validation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椭圆 34"/>
          <p:cNvSpPr/>
          <p:nvPr/>
        </p:nvSpPr>
        <p:spPr>
          <a:xfrm>
            <a:off x="1570319" y="5863560"/>
            <a:ext cx="2484000" cy="828000"/>
          </a:xfrm>
          <a:prstGeom prst="ellipse">
            <a:avLst/>
          </a:prstGeom>
          <a:noFill/>
          <a:ln w="22225">
            <a:solidFill>
              <a:srgbClr val="21438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Survival analysis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GC71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Ⅱ-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Ⅲ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38"/>
          <p:cNvSpPr/>
          <p:nvPr/>
        </p:nvSpPr>
        <p:spPr>
          <a:xfrm>
            <a:off x="4769149" y="5883051"/>
            <a:ext cx="2484000" cy="828000"/>
          </a:xfrm>
          <a:prstGeom prst="ellipse">
            <a:avLst/>
          </a:prstGeom>
          <a:noFill/>
          <a:ln w="22225">
            <a:solidFill>
              <a:srgbClr val="21438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Survival analysis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GC46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Ⅱ-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Ⅲ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44"/>
          <p:cNvCxnSpPr/>
          <p:nvPr/>
        </p:nvCxnSpPr>
        <p:spPr>
          <a:xfrm rot="3600000" flipH="1">
            <a:off x="4830223" y="5429166"/>
            <a:ext cx="792000" cy="417966"/>
          </a:xfrm>
          <a:prstGeom prst="straightConnector1">
            <a:avLst/>
          </a:prstGeom>
          <a:ln w="22225">
            <a:solidFill>
              <a:srgbClr val="21438B">
                <a:alpha val="50000"/>
              </a:srgb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"/>
          <p:cNvSpPr txBox="1"/>
          <p:nvPr/>
        </p:nvSpPr>
        <p:spPr>
          <a:xfrm>
            <a:off x="4325177" y="2456429"/>
            <a:ext cx="170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" panose="02020603050405020304" pitchFamily="18" charset="0"/>
                <a:cs typeface="Times" panose="02020603050405020304" pitchFamily="18" charset="0"/>
              </a:rPr>
              <a:t>FDR&lt;20%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390958" y="2300764"/>
            <a:ext cx="3308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sv-SE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overlapped gene pairs of the two lists of reversal </a:t>
            </a:r>
            <a:r>
              <a:rPr lang="sv-S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</a:t>
            </a:r>
            <a:r>
              <a:rPr lang="sv-SE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pairs from two platforms 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448408" y="4339570"/>
            <a:ext cx="3308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r>
              <a:rPr lang="sv-SE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Signature extraction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7669119" y="1905009"/>
            <a:ext cx="652558" cy="14721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ight Brace 32"/>
          <p:cNvSpPr/>
          <p:nvPr/>
        </p:nvSpPr>
        <p:spPr>
          <a:xfrm>
            <a:off x="7673637" y="3820975"/>
            <a:ext cx="652558" cy="14721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Right Brace 33"/>
          <p:cNvSpPr/>
          <p:nvPr/>
        </p:nvSpPr>
        <p:spPr>
          <a:xfrm>
            <a:off x="7795850" y="5883051"/>
            <a:ext cx="652558" cy="643378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Rectangle 34"/>
          <p:cNvSpPr/>
          <p:nvPr/>
        </p:nvSpPr>
        <p:spPr>
          <a:xfrm>
            <a:off x="8566843" y="5927719"/>
            <a:ext cx="3308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validation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3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85851" y="378609"/>
            <a:ext cx="7016619" cy="58924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 gene pair signature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331738"/>
              </p:ext>
            </p:extLst>
          </p:nvPr>
        </p:nvGraphicFramePr>
        <p:xfrm>
          <a:off x="675365" y="1079045"/>
          <a:ext cx="6237592" cy="533582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11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063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19-GPS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REOs (</a:t>
                      </a:r>
                      <a:r>
                        <a:rPr lang="en-US" sz="1600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kern="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</a:t>
                      </a:r>
                      <a:r>
                        <a:rPr lang="en-US" sz="1600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kern="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C-index</a:t>
                      </a:r>
                      <a:endParaRPr lang="zh-CN" sz="1600" kern="100" baseline="30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COL8A1 &gt; </a:t>
                      </a:r>
                      <a:r>
                        <a:rPr lang="en-US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NALCN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GEM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CMTM3 </a:t>
                      </a:r>
                      <a:r>
                        <a:rPr lang="en-US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SFTA2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APOD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OSMR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ZNF311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CDKN1A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SERPINE2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SIT1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14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EFNA5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ZNF18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2742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MGC16275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ITPRIP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2742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spc="-1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ARHGAP22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spc="-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1160"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 pair 19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16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TMEM204 &gt; </a:t>
                      </a:r>
                      <a:r>
                        <a:rPr lang="en-US" altLang="zh-CN" sz="1600" i="1" kern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</a:t>
                      </a:r>
                      <a:endParaRPr lang="zh-CN" sz="1600" i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8" name="文本框 5"/>
          <p:cNvSpPr txBox="1"/>
          <p:nvPr/>
        </p:nvSpPr>
        <p:spPr>
          <a:xfrm>
            <a:off x="7170456" y="1942024"/>
            <a:ext cx="4376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Classification rule: 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sample was determined to be high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risk if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at least half of REOs of the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19 gene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pairs within this sample voted for high risk; otherwise, low risk.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822" y="6475956"/>
            <a:ext cx="542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altLang="zh-CN" kern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kern="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CN" kern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kern="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kern="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 f</a:t>
            </a:r>
            <a:r>
              <a:rPr lang="en-US" altLang="zh-CN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high risk, otherwise, low risk.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3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880" y="285131"/>
            <a:ext cx="8327084" cy="572089"/>
          </a:xfrm>
        </p:spPr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Survival analysis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18</a:t>
            </a:fld>
            <a:endParaRPr lang="sv-SE"/>
          </a:p>
        </p:txBody>
      </p:sp>
      <p:pic>
        <p:nvPicPr>
          <p:cNvPr id="8" name="图片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80"/>
          <a:stretch/>
        </p:blipFill>
        <p:spPr>
          <a:xfrm>
            <a:off x="2282468" y="1145540"/>
            <a:ext cx="7301385" cy="580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514" y="207285"/>
            <a:ext cx="8908849" cy="572089"/>
          </a:xfrm>
        </p:spPr>
        <p:txBody>
          <a:bodyPr>
            <a:no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Aplication Ⅲ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19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616183" y="1089763"/>
            <a:ext cx="10900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5-Fluorouracil-based chemotherapy resistent predictive signature for gastric cancer and distinct multi-omics characteristics of prognostic groups</a:t>
            </a:r>
            <a:endParaRPr lang="sv-S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21022" y="2519833"/>
            <a:ext cx="10515600" cy="43124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1. Uncertainty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of drug resistance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detection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Different tumor response metrics (WHO/RECIST</a:t>
            </a:r>
            <a:r>
              <a:rPr lang="sv-SE" altLang="zh-CN" sz="24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RECIST1.1)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Underestimate the effect of drugs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Deviation of SUV value of PET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2. R</a:t>
            </a:r>
            <a:r>
              <a:rPr lang="sv-SE" altLang="zh-CN" sz="2400" dirty="0" smtClean="0">
                <a:latin typeface="Times New Roman" pitchFamily="18" charset="0"/>
                <a:cs typeface="Times New Roman" pitchFamily="18" charset="0"/>
              </a:rPr>
              <a:t>etrospective prediction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Limitations of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signature</a:t>
            </a:r>
            <a:r>
              <a:rPr lang="zh-CN" altLang="sv-SE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v-SE" altLang="zh-CN" sz="2400" dirty="0" smtClean="0">
                <a:latin typeface="Times New Roman" pitchFamily="18" charset="0"/>
                <a:cs typeface="Times New Roman" pitchFamily="18" charset="0"/>
              </a:rPr>
              <a:t>based on risk score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"/>
          <p:cNvSpPr/>
          <p:nvPr/>
        </p:nvSpPr>
        <p:spPr>
          <a:xfrm>
            <a:off x="6332776" y="3774427"/>
            <a:ext cx="1182096" cy="10162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4450" tIns="44450" rIns="44450" bIns="44450" numCol="1" spcCol="1270" anchor="ctr" anchorCtr="0">
            <a:noAutofit/>
          </a:bodyPr>
          <a:lstStyle/>
          <a:p>
            <a:pPr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dirty="0"/>
          </a:p>
        </p:txBody>
      </p:sp>
      <p:sp>
        <p:nvSpPr>
          <p:cNvPr id="10" name="TextBox 9"/>
          <p:cNvSpPr txBox="1"/>
          <p:nvPr/>
        </p:nvSpPr>
        <p:spPr>
          <a:xfrm>
            <a:off x="7992576" y="1422770"/>
            <a:ext cx="290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effect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5259" y="1422770"/>
            <a:ext cx="6067517" cy="3877985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High-throughput technologies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 </a:t>
            </a:r>
            <a:r>
              <a:rPr lang="sv-SE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profiles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or array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Methylation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sequencing or array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mass spectrometers</a:t>
            </a: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317798621"/>
              </p:ext>
            </p:extLst>
          </p:nvPr>
        </p:nvGraphicFramePr>
        <p:xfrm>
          <a:off x="4519293" y="2157660"/>
          <a:ext cx="6681291" cy="5266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859938" y="4521362"/>
            <a:ext cx="3858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conditions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88168" y="6115046"/>
            <a:ext cx="113439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Goh W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W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B, Wang W, Wong L. Why batch effects matter in omics data, and how to avoid them[J]. Trends in biotechnology, 2017, 35(6): 498-507.</a:t>
            </a:r>
            <a:endParaRPr lang="sv-SE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20</a:t>
            </a:fld>
            <a:endParaRPr lang="sv-SE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25677" y="253314"/>
            <a:ext cx="9118948" cy="5421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altLang="zh-CN" sz="3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5-Fu resistant predictive signature</a:t>
            </a:r>
            <a:endParaRPr lang="zh-CN" altLang="en-US"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09" y="1159346"/>
            <a:ext cx="5460532" cy="5562130"/>
          </a:xfrm>
        </p:spPr>
      </p:pic>
      <p:sp>
        <p:nvSpPr>
          <p:cNvPr id="9" name="圆角矩形 11"/>
          <p:cNvSpPr/>
          <p:nvPr/>
        </p:nvSpPr>
        <p:spPr>
          <a:xfrm>
            <a:off x="1428750" y="1514475"/>
            <a:ext cx="11811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KCNE2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12"/>
          <p:cNvSpPr/>
          <p:nvPr/>
        </p:nvSpPr>
        <p:spPr>
          <a:xfrm>
            <a:off x="3000375" y="1514474"/>
            <a:ext cx="11811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PRPF3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13"/>
          <p:cNvSpPr/>
          <p:nvPr/>
        </p:nvSpPr>
        <p:spPr>
          <a:xfrm>
            <a:off x="1428750" y="2164416"/>
            <a:ext cx="11811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KCNE2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 14"/>
          <p:cNvSpPr/>
          <p:nvPr/>
        </p:nvSpPr>
        <p:spPr>
          <a:xfrm>
            <a:off x="3000375" y="2164415"/>
            <a:ext cx="11811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5"/>
          <p:cNvSpPr/>
          <p:nvPr/>
        </p:nvSpPr>
        <p:spPr>
          <a:xfrm>
            <a:off x="1304925" y="1352550"/>
            <a:ext cx="4019550" cy="140970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本框 16"/>
          <p:cNvSpPr txBox="1"/>
          <p:nvPr/>
        </p:nvSpPr>
        <p:spPr>
          <a:xfrm>
            <a:off x="2643187" y="1534595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pic>
        <p:nvPicPr>
          <p:cNvPr id="15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71" y="2180044"/>
            <a:ext cx="445047" cy="499915"/>
          </a:xfrm>
          <a:prstGeom prst="rect">
            <a:avLst/>
          </a:prstGeom>
        </p:spPr>
      </p:pic>
      <p:sp>
        <p:nvSpPr>
          <p:cNvPr id="16" name="文本框 28"/>
          <p:cNvSpPr txBox="1"/>
          <p:nvPr/>
        </p:nvSpPr>
        <p:spPr>
          <a:xfrm rot="18629988">
            <a:off x="1878897" y="4075369"/>
            <a:ext cx="85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Count=2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29"/>
          <p:cNvSpPr txBox="1"/>
          <p:nvPr/>
        </p:nvSpPr>
        <p:spPr>
          <a:xfrm rot="2636178">
            <a:off x="3669033" y="4100537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30"/>
          <p:cNvSpPr txBox="1"/>
          <p:nvPr/>
        </p:nvSpPr>
        <p:spPr>
          <a:xfrm>
            <a:off x="4181475" y="1534595"/>
            <a:ext cx="122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esistance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32"/>
          <p:cNvSpPr/>
          <p:nvPr/>
        </p:nvSpPr>
        <p:spPr>
          <a:xfrm>
            <a:off x="1912181" y="3440188"/>
            <a:ext cx="2621911" cy="437252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an individual patient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右箭头 33"/>
          <p:cNvSpPr/>
          <p:nvPr/>
        </p:nvSpPr>
        <p:spPr>
          <a:xfrm rot="5400000">
            <a:off x="2937536" y="2913084"/>
            <a:ext cx="593972" cy="3224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34"/>
          <p:cNvSpPr/>
          <p:nvPr/>
        </p:nvSpPr>
        <p:spPr>
          <a:xfrm rot="7739758">
            <a:off x="2140904" y="4146510"/>
            <a:ext cx="1029282" cy="38738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36"/>
          <p:cNvSpPr/>
          <p:nvPr/>
        </p:nvSpPr>
        <p:spPr>
          <a:xfrm rot="2821989">
            <a:off x="3257274" y="4146510"/>
            <a:ext cx="1029282" cy="38738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8"/>
          <p:cNvSpPr/>
          <p:nvPr/>
        </p:nvSpPr>
        <p:spPr>
          <a:xfrm>
            <a:off x="1715491" y="4748245"/>
            <a:ext cx="1213625" cy="57028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High-risk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39"/>
          <p:cNvSpPr/>
          <p:nvPr/>
        </p:nvSpPr>
        <p:spPr>
          <a:xfrm>
            <a:off x="3792442" y="4748245"/>
            <a:ext cx="1213625" cy="57028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Low-risk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"/>
          <p:cNvSpPr txBox="1"/>
          <p:nvPr/>
        </p:nvSpPr>
        <p:spPr>
          <a:xfrm>
            <a:off x="285839" y="5877825"/>
            <a:ext cx="62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be predicted to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resistant to 5-FU if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only if KCNE2 had lower expression level than both PRPF3 and API5.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30"/>
          <p:cNvSpPr txBox="1"/>
          <p:nvPr/>
        </p:nvSpPr>
        <p:spPr>
          <a:xfrm>
            <a:off x="4160407" y="2200639"/>
            <a:ext cx="122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esistance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2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287" y="284019"/>
            <a:ext cx="9284630" cy="572089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Multi-omics characteristics</a:t>
            </a:r>
            <a:endParaRPr lang="sv-SE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21</a:t>
            </a:fld>
            <a:endParaRPr lang="sv-SE"/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92" y="158759"/>
            <a:ext cx="4252459" cy="3033818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322833" y="2110623"/>
            <a:ext cx="11239500" cy="4716643"/>
          </a:xfrm>
        </p:spPr>
        <p:txBody>
          <a:bodyPr>
            <a:normAutofit/>
          </a:bodyPr>
          <a:lstStyle/>
          <a:p>
            <a:pPr algn="just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number alterations</a:t>
            </a:r>
          </a:p>
          <a:p>
            <a:pPr algn="just"/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5-FU resistance patients have significantly higher frequencies of copy number gain at seven regions.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85 genes located in the seven regions displayed significant overexpression in the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5-FU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 samples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were significantly enriched in the mismatch repair pathway.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PPI network analysis, these genes with copy number gains mainly impacted the cell cycle, DNA repair and apoptosis pathways.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22</a:t>
            </a:fld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079247" y="284019"/>
            <a:ext cx="9284630" cy="572089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Multi-omics characteristics</a:t>
            </a:r>
            <a:endParaRPr lang="sv-SE" sz="3200" dirty="0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40" y="146231"/>
            <a:ext cx="4363089" cy="2987342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98915" y="2136494"/>
            <a:ext cx="11268075" cy="458498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Somatic mutation </a:t>
            </a:r>
          </a:p>
          <a:p>
            <a:pPr algn="just"/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 156 genes whose mutation frequencies were significantly different between the 5-FU sensitivity and resistance groups,  155 gene had higher frequencies in the 5-FU sensitivity groups.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155 mutation genes were significantly enriched in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Wnt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signaling,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signaling and autophagy pathways.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PPI network analysis, these mutated genes mainly impacted the pyrimidine metabolism, DNA repair, cell cycle and apoptosis pathways.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96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23</a:t>
            </a:fld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2833" y="284019"/>
            <a:ext cx="9284630" cy="572089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Multi-omics characteristics</a:t>
            </a:r>
            <a:endParaRPr lang="sv-SE" sz="3200" dirty="0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49" y="1336676"/>
            <a:ext cx="4816514" cy="501967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85775" y="1687752"/>
            <a:ext cx="5934075" cy="5562600"/>
          </a:xfrm>
        </p:spPr>
        <p:txBody>
          <a:bodyPr/>
          <a:lstStyle/>
          <a:p>
            <a:pPr algn="just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methylation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alternations </a:t>
            </a:r>
          </a:p>
          <a:p>
            <a:pPr algn="just"/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downregulation of 400 genes were induced by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hypermethylation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400 genes were significantly enriched in the cell adhesion pathway.</a:t>
            </a:r>
          </a:p>
          <a:p>
            <a:pPr algn="just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PPI network analysis, these genes mainly impacted the pyrimidine metabolism and folate metabolism pathways.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1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Firehose: Copy number data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64" y="1638003"/>
            <a:ext cx="10617344" cy="1262215"/>
          </a:xfrm>
        </p:spPr>
        <p:txBody>
          <a:bodyPr>
            <a:normAutofit/>
          </a:bodyPr>
          <a:lstStyle/>
          <a:p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Firehose: </a:t>
            </a:r>
            <a:r>
              <a:rPr lang="sv-SE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confluence.broadinstitute.org/display/GDAC/Download</a:t>
            </a:r>
            <a:endParaRPr lang="sv-SE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firehose_get file (</a:t>
            </a:r>
            <a:r>
              <a:rPr lang="sv-SE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version 0.4.13, released 2018_07_31)</a:t>
            </a:r>
            <a:endParaRPr lang="sv-SE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v-SE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v-S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24</a:t>
            </a:fld>
            <a:endParaRPr lang="sv-SE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4922" y="2900218"/>
            <a:ext cx="9418060" cy="25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Firehose usage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25</a:t>
            </a:fld>
            <a:endParaRPr lang="sv-SE"/>
          </a:p>
        </p:txBody>
      </p:sp>
      <p:sp>
        <p:nvSpPr>
          <p:cNvPr id="3" name="Rectangle 2"/>
          <p:cNvSpPr/>
          <p:nvPr/>
        </p:nvSpPr>
        <p:spPr>
          <a:xfrm>
            <a:off x="198079" y="1365097"/>
            <a:ext cx="88535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sv-S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ry</a:t>
            </a:r>
            <a:r>
              <a:rPr lang="sv-SE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chmod  +x </a:t>
            </a:r>
            <a:r>
              <a:rPr lang="sv-SE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firehose_get </a:t>
            </a:r>
            <a:r>
              <a:rPr lang="sv-S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executable 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</a:t>
            </a:r>
          </a:p>
          <a:p>
            <a:r>
              <a:rPr lang="sv-S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firehose:  </a:t>
            </a:r>
            <a:r>
              <a:rPr lang="sv-SE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./</a:t>
            </a:r>
            <a:r>
              <a:rPr lang="sv-SE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firehose_get</a:t>
            </a:r>
            <a:endParaRPr lang="sv-S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  <a:r>
              <a:rPr lang="sv-S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copy number data processed by Gistic2 algorithm:</a:t>
            </a:r>
          </a:p>
          <a:p>
            <a:r>
              <a:rPr lang="sv-SE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./firehose_get –only CopyNumber_Gistic2 analyses latest STAD</a:t>
            </a:r>
          </a:p>
          <a:p>
            <a:endParaRPr lang="sv-S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v-S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v-S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only need three files: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all_lesions.conf_99.txt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sv-S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regions, amplication or deletion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amp_genes.conf_99.txt</a:t>
            </a:r>
            <a:r>
              <a:rPr lang="sv-S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amplification regions, </a:t>
            </a:r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genes</a:t>
            </a:r>
            <a:endParaRPr lang="sv-S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del_genes.conf_99.txt</a:t>
            </a:r>
            <a:r>
              <a:rPr lang="sv-S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detetion regions, genes</a:t>
            </a:r>
            <a:endParaRPr lang="sv-S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005" y="1119115"/>
            <a:ext cx="3098786" cy="52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1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all_lesions.conf_99.txt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4753" y="1208392"/>
            <a:ext cx="9160018" cy="481987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364" y="5927333"/>
            <a:ext cx="5384800" cy="794143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8658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amp_genes.conf_99.txt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6167" y="1477155"/>
            <a:ext cx="8498382" cy="48791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27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5541819" y="2946399"/>
            <a:ext cx="930101" cy="20504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3578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del_genes.conf_99.txt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4897" y="1714689"/>
            <a:ext cx="8854760" cy="40210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28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5121564" y="3434079"/>
            <a:ext cx="933796" cy="20504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71666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515" y="207285"/>
            <a:ext cx="8872030" cy="572089"/>
          </a:xfrm>
        </p:spPr>
        <p:txBody>
          <a:bodyPr>
            <a:normAutofit/>
          </a:bodyPr>
          <a:lstStyle/>
          <a:p>
            <a:pPr algn="ctr"/>
            <a:r>
              <a:rPr lang="sv-S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Somatic </a:t>
            </a:r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 </a:t>
            </a:r>
            <a:r>
              <a:rPr lang="sv-S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66" y="1120582"/>
            <a:ext cx="11506692" cy="4894561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v"/>
            </a:pPr>
            <a:r>
              <a:rPr lang="sv-SE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Cancer </a:t>
            </a:r>
            <a:r>
              <a:rPr lang="sv-SE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Genome Atlas: https://cancergenome.nih.gov/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29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00" y="1928776"/>
            <a:ext cx="6832337" cy="2643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394" y="5025296"/>
            <a:ext cx="6051861" cy="175269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5586028" y="4572534"/>
            <a:ext cx="513568" cy="45329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98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5874" y="223454"/>
            <a:ext cx="3593675" cy="572089"/>
          </a:xfrm>
        </p:spPr>
        <p:txBody>
          <a:bodyPr>
            <a:normAutofit/>
          </a:bodyPr>
          <a:lstStyle/>
          <a:p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effect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014607"/>
            <a:ext cx="7458075" cy="52278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0912" y="6261914"/>
            <a:ext cx="113253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Leek J T, </a:t>
            </a:r>
            <a:r>
              <a:rPr lang="en-US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Scharpf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R B, Bravo H C, et al. Tackling the widespread and critical impact of batch effects in high-throughput data[J]. Nature Reviews Genetics, 2010, 11(10): 733.</a:t>
            </a:r>
            <a:endParaRPr lang="sv-SE" sz="150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64729" cy="365125"/>
          </a:xfrm>
        </p:spPr>
        <p:txBody>
          <a:bodyPr/>
          <a:lstStyle/>
          <a:p>
            <a:r>
              <a:rPr lang="sv-SE" dirty="0" smtClean="0"/>
              <a:t>3</a:t>
            </a:r>
            <a:endParaRPr lang="sv-SE" dirty="0"/>
          </a:p>
        </p:txBody>
      </p:sp>
      <p:sp>
        <p:nvSpPr>
          <p:cNvPr id="3" name="TextBox 2"/>
          <p:cNvSpPr txBox="1"/>
          <p:nvPr/>
        </p:nvSpPr>
        <p:spPr>
          <a:xfrm>
            <a:off x="3776353" y="937251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sv-SE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 data</a:t>
            </a:r>
            <a:endParaRPr lang="sv-S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0914" y="937251"/>
            <a:ext cx="17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</a:t>
            </a:r>
            <a:r>
              <a:rPr lang="sv-SE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sv-S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4867" y="3975354"/>
            <a:ext cx="17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</a:t>
            </a:r>
            <a:r>
              <a:rPr lang="sv-SE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sv-S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0611" y="3892227"/>
            <a:ext cx="17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</a:t>
            </a:r>
            <a:r>
              <a:rPr lang="sv-SE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sv-S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1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30</a:t>
            </a:fld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07" y="1269740"/>
            <a:ext cx="10122420" cy="5086611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3529493" y="460565"/>
            <a:ext cx="2520577" cy="746610"/>
          </a:xfrm>
          <a:prstGeom prst="borderCallout1">
            <a:avLst>
              <a:gd name="adj1" fmla="val 45519"/>
              <a:gd name="adj2" fmla="val -369"/>
              <a:gd name="adj3" fmla="val 152793"/>
              <a:gd name="adj4" fmla="val -4280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Select an omic</a:t>
            </a:r>
            <a:endParaRPr lang="sv-SE" dirty="0"/>
          </a:p>
        </p:txBody>
      </p:sp>
      <p:sp>
        <p:nvSpPr>
          <p:cNvPr id="10" name="Line Callout 1 9"/>
          <p:cNvSpPr/>
          <p:nvPr/>
        </p:nvSpPr>
        <p:spPr>
          <a:xfrm>
            <a:off x="2304031" y="3154117"/>
            <a:ext cx="1979872" cy="746610"/>
          </a:xfrm>
          <a:prstGeom prst="borderCallout1">
            <a:avLst>
              <a:gd name="adj1" fmla="val 45519"/>
              <a:gd name="adj2" fmla="val -369"/>
              <a:gd name="adj3" fmla="val 152793"/>
              <a:gd name="adj4" fmla="val -4280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Mutation calling </a:t>
            </a:r>
            <a:r>
              <a:rPr lang="sv-SE" altLang="zh-CN" dirty="0" smtClean="0"/>
              <a:t>algorithm</a:t>
            </a:r>
            <a:r>
              <a:rPr lang="sv-SE" dirty="0" smtClean="0"/>
              <a:t>s</a:t>
            </a:r>
            <a:endParaRPr lang="sv-SE" dirty="0"/>
          </a:p>
        </p:txBody>
      </p:sp>
      <p:sp>
        <p:nvSpPr>
          <p:cNvPr id="11" name="Line Callout 1 10"/>
          <p:cNvSpPr/>
          <p:nvPr/>
        </p:nvSpPr>
        <p:spPr>
          <a:xfrm>
            <a:off x="7477311" y="1215744"/>
            <a:ext cx="2520577" cy="746610"/>
          </a:xfrm>
          <a:prstGeom prst="borderCallout1">
            <a:avLst>
              <a:gd name="adj1" fmla="val 45519"/>
              <a:gd name="adj2" fmla="val -369"/>
              <a:gd name="adj3" fmla="val 152793"/>
              <a:gd name="adj4" fmla="val -4280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Add all samples to cart</a:t>
            </a:r>
            <a:endParaRPr lang="sv-SE" dirty="0"/>
          </a:p>
        </p:txBody>
      </p:sp>
      <p:sp>
        <p:nvSpPr>
          <p:cNvPr id="12" name="Line Callout 1 11"/>
          <p:cNvSpPr/>
          <p:nvPr/>
        </p:nvSpPr>
        <p:spPr>
          <a:xfrm>
            <a:off x="6050070" y="4975640"/>
            <a:ext cx="3947818" cy="485708"/>
          </a:xfrm>
          <a:prstGeom prst="borderCallout1">
            <a:avLst>
              <a:gd name="adj1" fmla="val 45519"/>
              <a:gd name="adj2" fmla="val -369"/>
              <a:gd name="adj3" fmla="val 225003"/>
              <a:gd name="adj4" fmla="val -2825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Or add the samples you want to cart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936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31</a:t>
            </a:fld>
            <a:endParaRPr lang="sv-SE"/>
          </a:p>
        </p:txBody>
      </p:sp>
      <p:sp>
        <p:nvSpPr>
          <p:cNvPr id="9" name="Line Callout 1 8"/>
          <p:cNvSpPr/>
          <p:nvPr/>
        </p:nvSpPr>
        <p:spPr>
          <a:xfrm>
            <a:off x="7131360" y="352868"/>
            <a:ext cx="1977734" cy="526093"/>
          </a:xfrm>
          <a:prstGeom prst="borderCallout1">
            <a:avLst>
              <a:gd name="adj1" fmla="val 48427"/>
              <a:gd name="adj2" fmla="val 99787"/>
              <a:gd name="adj3" fmla="val 152689"/>
              <a:gd name="adj4" fmla="val 2014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The samples </a:t>
            </a:r>
            <a:r>
              <a:rPr lang="sv-SE" dirty="0" smtClean="0"/>
              <a:t>you want are </a:t>
            </a:r>
            <a:r>
              <a:rPr lang="sv-SE" dirty="0" smtClean="0"/>
              <a:t>added</a:t>
            </a:r>
            <a:endParaRPr lang="sv-S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5" y="1110846"/>
            <a:ext cx="11964015" cy="445157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000509" y="1110846"/>
            <a:ext cx="692727" cy="468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6209992" y="5794310"/>
            <a:ext cx="5420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Manifest: file id </a:t>
            </a:r>
          </a:p>
          <a:p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sheet: file id and sample id </a:t>
            </a:r>
            <a:endParaRPr lang="sv-S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59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7792" y="303229"/>
            <a:ext cx="9165114" cy="35024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32</a:t>
            </a:fld>
            <a:endParaRPr lang="sv-SE"/>
          </a:p>
        </p:txBody>
      </p:sp>
      <p:sp>
        <p:nvSpPr>
          <p:cNvPr id="7" name="Line Callout 1 6"/>
          <p:cNvSpPr/>
          <p:nvPr/>
        </p:nvSpPr>
        <p:spPr>
          <a:xfrm>
            <a:off x="9671424" y="1227789"/>
            <a:ext cx="2130906" cy="1250000"/>
          </a:xfrm>
          <a:prstGeom prst="borderCallout1">
            <a:avLst>
              <a:gd name="adj1" fmla="val 45519"/>
              <a:gd name="adj2" fmla="val -369"/>
              <a:gd name="adj3" fmla="val 57902"/>
              <a:gd name="adj4" fmla="val -1833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</a:t>
            </a:r>
            <a:r>
              <a:rPr lang="sv-SE" altLang="zh-CN" dirty="0" smtClean="0"/>
              <a:t>he </a:t>
            </a:r>
            <a:r>
              <a:rPr lang="sv-SE" dirty="0" smtClean="0"/>
              <a:t>tool for </a:t>
            </a:r>
            <a:r>
              <a:rPr lang="sv-SE" altLang="zh-CN" dirty="0" smtClean="0"/>
              <a:t>bulk download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8910321" y="314026"/>
            <a:ext cx="345440" cy="468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635" y="4752875"/>
            <a:ext cx="4959605" cy="1968601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5087653" y="4147691"/>
            <a:ext cx="513568" cy="45329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82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33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10514" y="1094666"/>
            <a:ext cx="117814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cmd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gdc-client.exe </a:t>
            </a:r>
            <a:r>
              <a:rPr lang="en-US" sz="28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-m </a:t>
            </a:r>
            <a:r>
              <a:rPr lang="en-US" sz="2800" dirty="0" err="1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manifest_file_name</a:t>
            </a:r>
            <a:endParaRPr lang="en-US" sz="2800" dirty="0" smtClean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gdc-client.exe </a:t>
            </a:r>
            <a:r>
              <a:rPr lang="en-US" sz="28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-m </a:t>
            </a:r>
            <a:r>
              <a:rPr lang="en-US" sz="28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gdc_manifest_20180930_143613.txt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Put the </a:t>
            </a:r>
            <a:r>
              <a:rPr lang="sv-SE" altLang="zh-CN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manifest file and gdc-client.exe in the same folder.</a:t>
            </a:r>
            <a:endParaRPr lang="sv-SE" sz="28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v-SE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v-S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80" y="3064819"/>
            <a:ext cx="9372084" cy="2145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92" y="5311704"/>
            <a:ext cx="3092609" cy="1409772"/>
          </a:xfrm>
          <a:prstGeom prst="rect">
            <a:avLst/>
          </a:prstGeom>
        </p:spPr>
      </p:pic>
      <p:sp>
        <p:nvSpPr>
          <p:cNvPr id="11" name="Line Callout 1 10"/>
          <p:cNvSpPr/>
          <p:nvPr/>
        </p:nvSpPr>
        <p:spPr>
          <a:xfrm>
            <a:off x="7358534" y="5311704"/>
            <a:ext cx="2130906" cy="1250000"/>
          </a:xfrm>
          <a:prstGeom prst="borderCallout1">
            <a:avLst>
              <a:gd name="adj1" fmla="val 45519"/>
              <a:gd name="adj2" fmla="val -369"/>
              <a:gd name="adj3" fmla="val 53024"/>
              <a:gd name="adj4" fmla="val -6792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Successfully downloaded</a:t>
            </a:r>
            <a:endParaRPr lang="sv-SE" dirty="0"/>
          </a:p>
        </p:txBody>
      </p:sp>
      <p:sp>
        <p:nvSpPr>
          <p:cNvPr id="13" name="Bent-Up Arrow 12"/>
          <p:cNvSpPr/>
          <p:nvPr/>
        </p:nvSpPr>
        <p:spPr>
          <a:xfrm rot="5400000">
            <a:off x="1598039" y="5406486"/>
            <a:ext cx="809000" cy="782320"/>
          </a:xfrm>
          <a:prstGeom prst="bent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376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34</a:t>
            </a:fld>
            <a:endParaRPr lang="sv-SE"/>
          </a:p>
        </p:txBody>
      </p:sp>
      <p:sp>
        <p:nvSpPr>
          <p:cNvPr id="10" name="Line Callout 1 9"/>
          <p:cNvSpPr/>
          <p:nvPr/>
        </p:nvSpPr>
        <p:spPr>
          <a:xfrm>
            <a:off x="7076179" y="5896245"/>
            <a:ext cx="1751419" cy="587682"/>
          </a:xfrm>
          <a:prstGeom prst="borderCallout1">
            <a:avLst>
              <a:gd name="adj1" fmla="val -4281"/>
              <a:gd name="adj2" fmla="val 42550"/>
              <a:gd name="adj3" fmla="val -46430"/>
              <a:gd name="adj4" fmla="val 4177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Mutation type</a:t>
            </a:r>
            <a:endParaRPr lang="sv-SE" dirty="0"/>
          </a:p>
        </p:txBody>
      </p:sp>
      <p:sp>
        <p:nvSpPr>
          <p:cNvPr id="11" name="Line Callout 1 10"/>
          <p:cNvSpPr/>
          <p:nvPr/>
        </p:nvSpPr>
        <p:spPr>
          <a:xfrm>
            <a:off x="144740" y="5953024"/>
            <a:ext cx="1757951" cy="632504"/>
          </a:xfrm>
          <a:prstGeom prst="borderCallout1">
            <a:avLst>
              <a:gd name="adj1" fmla="val 3153"/>
              <a:gd name="adj2" fmla="val 53352"/>
              <a:gd name="adj3" fmla="val -52592"/>
              <a:gd name="adj4" fmla="val 3501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Mutated gene</a:t>
            </a:r>
            <a:endParaRPr lang="sv-SE" dirty="0"/>
          </a:p>
        </p:txBody>
      </p:sp>
      <p:sp>
        <p:nvSpPr>
          <p:cNvPr id="12" name="Line Callout 1 11"/>
          <p:cNvSpPr/>
          <p:nvPr/>
        </p:nvSpPr>
        <p:spPr>
          <a:xfrm>
            <a:off x="4532577" y="5883564"/>
            <a:ext cx="2135893" cy="600363"/>
          </a:xfrm>
          <a:prstGeom prst="borderCallout1">
            <a:avLst>
              <a:gd name="adj1" fmla="val -2983"/>
              <a:gd name="adj2" fmla="val 45629"/>
              <a:gd name="adj3" fmla="val -42239"/>
              <a:gd name="adj4" fmla="val 4384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Position in genome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4507345" y="3066473"/>
            <a:ext cx="1560946" cy="277091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3" y="1071417"/>
            <a:ext cx="11498772" cy="4582093"/>
          </a:xfrm>
          <a:prstGeom prst="rect">
            <a:avLst/>
          </a:prstGeom>
        </p:spPr>
      </p:pic>
      <p:sp>
        <p:nvSpPr>
          <p:cNvPr id="14" name="Line Callout 1 13"/>
          <p:cNvSpPr/>
          <p:nvPr/>
        </p:nvSpPr>
        <p:spPr>
          <a:xfrm>
            <a:off x="9553018" y="5937395"/>
            <a:ext cx="2264659" cy="648133"/>
          </a:xfrm>
          <a:prstGeom prst="borderCallout1">
            <a:avLst>
              <a:gd name="adj1" fmla="val -2727"/>
              <a:gd name="adj2" fmla="val 49358"/>
              <a:gd name="adj3" fmla="val -50009"/>
              <a:gd name="adj4" fmla="val 3725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R</a:t>
            </a:r>
            <a:r>
              <a:rPr lang="sv-SE" altLang="zh-CN" dirty="0" smtClean="0"/>
              <a:t>eference loci and</a:t>
            </a:r>
          </a:p>
          <a:p>
            <a:pPr algn="ctr"/>
            <a:r>
              <a:rPr lang="sv-SE" altLang="zh-CN" dirty="0" smtClean="0"/>
              <a:t> mutated loci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2421253" y="215608"/>
            <a:ext cx="677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Somatic mutation data (Varscan)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138" y="201043"/>
            <a:ext cx="8394699" cy="572089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Poor quality of clinical samples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0790" y="1192044"/>
            <a:ext cx="6845480" cy="5374959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Different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proportions of tumor epithelial cells within different </a:t>
            </a: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sites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for the same tumor tissue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RNA degradation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during sample preparation and storage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spc="-100" dirty="0">
                <a:latin typeface="Times New Roman" pitchFamily="18" charset="0"/>
                <a:cs typeface="Times New Roman" pitchFamily="18" charset="0"/>
              </a:rPr>
              <a:t>Amplification </a:t>
            </a:r>
            <a:r>
              <a:rPr lang="en-US" altLang="zh-CN" sz="3200" spc="-100" dirty="0" smtClean="0">
                <a:latin typeface="Times New Roman" pitchFamily="18" charset="0"/>
                <a:cs typeface="Times New Roman" pitchFamily="18" charset="0"/>
              </a:rPr>
              <a:t>bias </a:t>
            </a:r>
            <a:r>
              <a:rPr lang="sv-SE" altLang="zh-CN" sz="3200" spc="-100" dirty="0" smtClean="0">
                <a:latin typeface="Times New Roman" pitchFamily="18" charset="0"/>
                <a:cs typeface="Times New Roman" pitchFamily="18" charset="0"/>
              </a:rPr>
              <a:t>for low-input samples</a:t>
            </a:r>
            <a:endParaRPr lang="zh-CN" altLang="en-US" sz="3200" spc="-100" dirty="0">
              <a:latin typeface="Times New Roman" pitchFamily="18" charset="0"/>
              <a:cs typeface="Times New Roman" pitchFamily="18" charset="0"/>
            </a:endParaRPr>
          </a:p>
          <a:p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</a:t>
            </a:fld>
            <a:endParaRPr lang="sv-S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70" y="1098847"/>
            <a:ext cx="2933694" cy="2348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08947" y="1053545"/>
            <a:ext cx="1185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Tumor cell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0467" y="3760720"/>
            <a:ext cx="5308683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sv-SE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Formalin-fixed paraffin-embedded </a:t>
            </a:r>
            <a:r>
              <a:rPr lang="sv-SE" sz="20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(FFPE) samples</a:t>
            </a:r>
            <a:endParaRPr lang="sv-SE" sz="2000" spc="-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100"/>
              </a:lnSpc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</a:p>
          <a:p>
            <a:pPr algn="ctr">
              <a:lnSpc>
                <a:spcPts val="3100"/>
              </a:lnSpc>
            </a:pPr>
            <a:r>
              <a:rPr lang="sv-S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Fresh-frozen </a:t>
            </a: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(FF) samples</a:t>
            </a:r>
            <a:endParaRPr lang="sv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196" y="5222525"/>
            <a:ext cx="3185227" cy="15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3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5" descr="E:\课题申报相关\青年基金课题\青年基金标书集\个体变异图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43" y="1198183"/>
            <a:ext cx="4393652" cy="277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93436" y="3717489"/>
            <a:ext cx="1327936" cy="2782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cs typeface="Times New Roman" pitchFamily="18" charset="0"/>
              </a:rPr>
              <a:t>Normal samples</a:t>
            </a:r>
            <a:endParaRPr lang="zh-CN" altLang="en-US" sz="1200" dirty="0"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253558" y="2262728"/>
            <a:ext cx="135099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cs typeface="Times New Roman" pitchFamily="18" charset="0"/>
              </a:rPr>
              <a:t>Log-intensity </a:t>
            </a:r>
            <a:endParaRPr lang="zh-CN" altLang="en-US" sz="1000" dirty="0"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19545" y="1089207"/>
            <a:ext cx="23126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REO </a:t>
            </a:r>
            <a:r>
              <a:rPr lang="en-US" sz="2800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patterns 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: </a:t>
            </a:r>
            <a:endParaRPr lang="en-US" sz="2800" dirty="0" smtClean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SNF 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&gt;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RRM2</a:t>
            </a:r>
            <a:endParaRPr lang="en-US" sz="2800" dirty="0" smtClean="0">
              <a:solidFill>
                <a:srgbClr val="FF0000"/>
              </a:solidFill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SNF </a:t>
            </a:r>
            <a:r>
              <a:rPr lang="en-US" sz="2800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&gt;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FAS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FAS </a:t>
            </a:r>
            <a:r>
              <a:rPr lang="en-US" sz="2800" dirty="0" smtClean="0">
                <a:latin typeface="Times New Roman" panose="02020603050405020304" pitchFamily="18" charset="0"/>
                <a:ea typeface="DengXian" panose="02010600030101010101" pitchFamily="2" charset="-122"/>
              </a:rPr>
              <a:t>&gt;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RRM2</a:t>
            </a:r>
            <a:endParaRPr lang="sv-SE" sz="2800" dirty="0">
              <a:solidFill>
                <a:srgbClr val="00B0F0"/>
              </a:solidFill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42963" y="190398"/>
            <a:ext cx="9032921" cy="572089"/>
          </a:xfrm>
        </p:spPr>
        <p:txBody>
          <a:bodyPr>
            <a:noAutofit/>
          </a:bodyPr>
          <a:lstStyle/>
          <a:p>
            <a:r>
              <a:rPr lang="en-US" altLang="zh-CN" sz="3600" spc="-150" dirty="0">
                <a:latin typeface="Times New Roman" pitchFamily="18" charset="0"/>
                <a:cs typeface="Times New Roman" pitchFamily="18" charset="0"/>
              </a:rPr>
              <a:t>Relative expression orderings (</a:t>
            </a:r>
            <a:r>
              <a:rPr lang="en-US" altLang="zh-CN" sz="3600" spc="-15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REOs</a:t>
            </a:r>
            <a:r>
              <a:rPr lang="en-US" altLang="zh-CN" sz="3600" spc="-150" dirty="0">
                <a:latin typeface="Times New Roman" pitchFamily="18" charset="0"/>
                <a:cs typeface="Times New Roman" pitchFamily="18" charset="0"/>
              </a:rPr>
              <a:t>) of genes</a:t>
            </a:r>
            <a:endParaRPr lang="sv-SE" sz="3600" dirty="0"/>
          </a:p>
        </p:txBody>
      </p:sp>
      <p:pic>
        <p:nvPicPr>
          <p:cNvPr id="29" name="图片 12" descr="E:\课题申报相关\青年基金课题\青年基金标书集\基因间相似图.jpg">
            <a:extLst>
              <a:ext uri="{FF2B5EF4-FFF2-40B4-BE49-F238E27FC236}">
                <a16:creationId xmlns:a16="http://schemas.microsoft.com/office/drawing/2014/main" id="{0E46366E-C346-4BB2-A71C-CBEEBC57028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38"/>
          <a:stretch/>
        </p:blipFill>
        <p:spPr>
          <a:xfrm>
            <a:off x="1215107" y="4383978"/>
            <a:ext cx="8419748" cy="24557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 rot="16200000">
            <a:off x="662721" y="5371013"/>
            <a:ext cx="13509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cs typeface="Times New Roman" pitchFamily="18" charset="0"/>
              </a:rPr>
              <a:t>Log-intensity </a:t>
            </a:r>
            <a:endParaRPr lang="zh-CN" altLang="en-US" sz="1000" dirty="0"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6745" y="6490601"/>
            <a:ext cx="7713825" cy="450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sp>
        <p:nvSpPr>
          <p:cNvPr id="33" name="TextBox 32"/>
          <p:cNvSpPr txBox="1"/>
          <p:nvPr/>
        </p:nvSpPr>
        <p:spPr>
          <a:xfrm>
            <a:off x="2098164" y="4164650"/>
            <a:ext cx="6248393" cy="450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sp>
        <p:nvSpPr>
          <p:cNvPr id="15" name="Down Arrow 14"/>
          <p:cNvSpPr/>
          <p:nvPr/>
        </p:nvSpPr>
        <p:spPr>
          <a:xfrm>
            <a:off x="4795897" y="4084275"/>
            <a:ext cx="563526" cy="450602"/>
          </a:xfrm>
          <a:prstGeom prst="downArrow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2135163" y="4707622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1</a:t>
            </a:r>
            <a:endParaRPr lang="sv-SE" sz="1050" dirty="0"/>
          </a:p>
        </p:txBody>
      </p:sp>
      <p:sp>
        <p:nvSpPr>
          <p:cNvPr id="34" name="TextBox 33"/>
          <p:cNvSpPr txBox="1"/>
          <p:nvPr/>
        </p:nvSpPr>
        <p:spPr>
          <a:xfrm>
            <a:off x="4228549" y="4695627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2</a:t>
            </a:r>
            <a:endParaRPr lang="sv-SE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6282592" y="4707622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3</a:t>
            </a:r>
            <a:endParaRPr lang="sv-SE" sz="1050" dirty="0"/>
          </a:p>
        </p:txBody>
      </p:sp>
      <p:sp>
        <p:nvSpPr>
          <p:cNvPr id="36" name="TextBox 35"/>
          <p:cNvSpPr txBox="1"/>
          <p:nvPr/>
        </p:nvSpPr>
        <p:spPr>
          <a:xfrm>
            <a:off x="8261043" y="4707622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4</a:t>
            </a:r>
            <a:endParaRPr lang="sv-SE" sz="1050" dirty="0"/>
          </a:p>
        </p:txBody>
      </p:sp>
    </p:spTree>
    <p:extLst>
      <p:ext uri="{BB962C8B-B14F-4D97-AF65-F5344CB8AC3E}">
        <p14:creationId xmlns:p14="http://schemas.microsoft.com/office/powerpoint/2010/main" val="369739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2124" y="214544"/>
            <a:ext cx="6245313" cy="572089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Advantages of REOs</a:t>
            </a:r>
            <a:endParaRPr lang="sv-SE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1194235" y="1631653"/>
            <a:ext cx="10164327" cy="456912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Be insensitive to batch effect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Be invariant to monotonic data normalization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Be highly robust against the proportion variations of tumor cells, partial RNA degradation and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34184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7</a:t>
            </a:fld>
            <a:endParaRPr lang="sv-SE"/>
          </a:p>
        </p:txBody>
      </p:sp>
      <p:grpSp>
        <p:nvGrpSpPr>
          <p:cNvPr id="13" name="Group 12"/>
          <p:cNvGrpSpPr/>
          <p:nvPr/>
        </p:nvGrpSpPr>
        <p:grpSpPr>
          <a:xfrm>
            <a:off x="2247165" y="2256395"/>
            <a:ext cx="8110626" cy="4739831"/>
            <a:chOff x="1847607" y="2261184"/>
            <a:chExt cx="6034658" cy="3599712"/>
          </a:xfrm>
        </p:grpSpPr>
        <p:pic>
          <p:nvPicPr>
            <p:cNvPr id="6" name="图片 12" descr="E:\课题申报相关\青年基金课题\青年基金标书集\基因间相似图.jpg">
              <a:extLst>
                <a:ext uri="{FF2B5EF4-FFF2-40B4-BE49-F238E27FC236}">
                  <a16:creationId xmlns:a16="http://schemas.microsoft.com/office/drawing/2014/main" id="{0E46366E-C346-4BB2-A71C-CBEEBC570287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857712" y="2285409"/>
              <a:ext cx="6024553" cy="3575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1429121" y="2936497"/>
              <a:ext cx="10867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Times New Roman" pitchFamily="18" charset="0"/>
                  <a:cs typeface="Times New Roman" pitchFamily="18" charset="0"/>
                </a:rPr>
                <a:t>Log-intensity </a:t>
              </a:r>
              <a:endParaRPr lang="zh-CN" alt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43830" y="4081226"/>
              <a:ext cx="2295330" cy="2103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cs typeface="Times New Roman" pitchFamily="18" charset="0"/>
                </a:rPr>
                <a:t>Cancer samples</a:t>
              </a:r>
              <a:endParaRPr lang="zh-CN" altLang="en-US" sz="1200" dirty="0">
                <a:cs typeface="Times New Roman" pitchFamily="18" charset="0"/>
              </a:endParaRPr>
            </a:p>
          </p:txBody>
        </p:sp>
        <p:sp>
          <p:nvSpPr>
            <p:cNvPr id="9" name="矩形 14"/>
            <p:cNvSpPr/>
            <p:nvPr/>
          </p:nvSpPr>
          <p:spPr>
            <a:xfrm>
              <a:off x="2442518" y="3907674"/>
              <a:ext cx="5327779" cy="155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13"/>
            <p:cNvSpPr/>
            <p:nvPr/>
          </p:nvSpPr>
          <p:spPr>
            <a:xfrm>
              <a:off x="2516430" y="5696234"/>
              <a:ext cx="5327779" cy="155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34973" y="2261184"/>
              <a:ext cx="2295330" cy="2103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cs typeface="Times New Roman" pitchFamily="18" charset="0"/>
                </a:rPr>
                <a:t>Normal samples</a:t>
              </a:r>
              <a:endParaRPr lang="zh-CN" altLang="en-US" sz="1200" dirty="0"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5221" y="4750285"/>
              <a:ext cx="135099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Times New Roman" pitchFamily="18" charset="0"/>
                  <a:cs typeface="Times New Roman" pitchFamily="18" charset="0"/>
                </a:rPr>
                <a:t>Log-intensity </a:t>
              </a:r>
              <a:endParaRPr lang="zh-CN" alt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343578" y="1317446"/>
            <a:ext cx="11568425" cy="696098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REOs of gene pairs are overall stable in one state of a particular type of human tissue (normal samples) but widely disturbed in another state (disease samples).</a:t>
            </a:r>
          </a:p>
          <a:p>
            <a:pPr algn="just"/>
            <a:endParaRPr lang="sv-SE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03652" y="3326059"/>
            <a:ext cx="205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Normal samples</a:t>
            </a:r>
            <a:endParaRPr lang="sv-SE" dirty="0"/>
          </a:p>
        </p:txBody>
      </p:sp>
      <p:sp>
        <p:nvSpPr>
          <p:cNvPr id="16" name="TextBox 15"/>
          <p:cNvSpPr txBox="1"/>
          <p:nvPr/>
        </p:nvSpPr>
        <p:spPr>
          <a:xfrm>
            <a:off x="190071" y="5695956"/>
            <a:ext cx="205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Cancer samples</a:t>
            </a:r>
            <a:endParaRPr lang="sv-SE" dirty="0"/>
          </a:p>
        </p:txBody>
      </p:sp>
      <p:sp>
        <p:nvSpPr>
          <p:cNvPr id="17" name="Down Arrow 16"/>
          <p:cNvSpPr/>
          <p:nvPr/>
        </p:nvSpPr>
        <p:spPr>
          <a:xfrm>
            <a:off x="903767" y="4482045"/>
            <a:ext cx="499731" cy="584524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2992366" y="2591013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1</a:t>
            </a:r>
            <a:endParaRPr lang="sv-SE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5085752" y="2579018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2</a:t>
            </a:r>
            <a:endParaRPr lang="sv-SE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7139795" y="2591013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3</a:t>
            </a:r>
            <a:endParaRPr lang="sv-SE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9118246" y="2591013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4</a:t>
            </a:r>
            <a:endParaRPr lang="sv-SE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953073" y="4921238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1</a:t>
            </a:r>
            <a:endParaRPr lang="sv-SE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5046459" y="4909243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2</a:t>
            </a:r>
            <a:endParaRPr lang="sv-SE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7100502" y="4921238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3</a:t>
            </a:r>
            <a:endParaRPr lang="sv-SE" sz="1050" dirty="0"/>
          </a:p>
        </p:txBody>
      </p:sp>
      <p:sp>
        <p:nvSpPr>
          <p:cNvPr id="25" name="TextBox 24"/>
          <p:cNvSpPr txBox="1"/>
          <p:nvPr/>
        </p:nvSpPr>
        <p:spPr>
          <a:xfrm>
            <a:off x="9078953" y="4921238"/>
            <a:ext cx="91700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050" dirty="0" smtClean="0"/>
              <a:t>D</a:t>
            </a:r>
            <a:r>
              <a:rPr lang="sv-SE" altLang="zh-CN" sz="1050" dirty="0" smtClean="0"/>
              <a:t>ataset 4</a:t>
            </a:r>
            <a:endParaRPr lang="sv-SE" sz="1050" dirty="0"/>
          </a:p>
        </p:txBody>
      </p:sp>
    </p:spTree>
    <p:extLst>
      <p:ext uri="{BB962C8B-B14F-4D97-AF65-F5344CB8AC3E}">
        <p14:creationId xmlns:p14="http://schemas.microsoft.com/office/powerpoint/2010/main" val="334667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515" y="207285"/>
            <a:ext cx="8833498" cy="572089"/>
          </a:xfrm>
        </p:spPr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Aplication Ⅰ: CellComp algorithm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22092" y="1571625"/>
            <a:ext cx="11747846" cy="4548692"/>
          </a:xfrm>
        </p:spPr>
        <p:txBody>
          <a:bodyPr>
            <a:normAutofit/>
          </a:bodyPr>
          <a:lstStyle/>
          <a:p>
            <a:pPr marL="360363" indent="0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differentially expressed genes (DEGs) in small-scale cell line experiments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u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commonly used methods</a:t>
            </a:r>
          </a:p>
          <a:p>
            <a:pPr marL="360363" indent="0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Student’s t-test/ SAM: Insufficient statistical power</a:t>
            </a:r>
          </a:p>
          <a:p>
            <a:pPr marL="360363" indent="0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Fold Change (FC): Lack of statistical control and produce selection bias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73759" y="2185234"/>
            <a:ext cx="90624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59049" y="2185234"/>
            <a:ext cx="824702" cy="56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01793" y="3328242"/>
            <a:ext cx="73594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6503" y="3328242"/>
            <a:ext cx="750099" cy="64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0487" y="3328242"/>
            <a:ext cx="73594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9181" y="3328242"/>
            <a:ext cx="73594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45197" y="3328242"/>
            <a:ext cx="750099" cy="64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38172" y="3328242"/>
            <a:ext cx="750099" cy="64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21"/>
          <p:cNvSpPr txBox="1"/>
          <p:nvPr/>
        </p:nvSpPr>
        <p:spPr>
          <a:xfrm>
            <a:off x="2830355" y="3042490"/>
            <a:ext cx="857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Control-1</a:t>
            </a:r>
            <a:endParaRPr lang="zh-CN" altLang="en-US" sz="1050" dirty="0"/>
          </a:p>
        </p:txBody>
      </p:sp>
      <p:sp>
        <p:nvSpPr>
          <p:cNvPr id="17" name="TextBox 22"/>
          <p:cNvSpPr txBox="1"/>
          <p:nvPr/>
        </p:nvSpPr>
        <p:spPr>
          <a:xfrm>
            <a:off x="3759049" y="3042490"/>
            <a:ext cx="857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Control-2</a:t>
            </a:r>
            <a:endParaRPr lang="zh-CN" altLang="en-US" sz="1050" dirty="0"/>
          </a:p>
        </p:txBody>
      </p:sp>
      <p:sp>
        <p:nvSpPr>
          <p:cNvPr id="18" name="TextBox 23"/>
          <p:cNvSpPr txBox="1"/>
          <p:nvPr/>
        </p:nvSpPr>
        <p:spPr>
          <a:xfrm>
            <a:off x="4687743" y="3042490"/>
            <a:ext cx="857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Control-3</a:t>
            </a:r>
            <a:endParaRPr lang="zh-CN" altLang="en-US" sz="1050" dirty="0"/>
          </a:p>
        </p:txBody>
      </p:sp>
      <p:sp>
        <p:nvSpPr>
          <p:cNvPr id="19" name="TextBox 24"/>
          <p:cNvSpPr txBox="1"/>
          <p:nvPr/>
        </p:nvSpPr>
        <p:spPr>
          <a:xfrm>
            <a:off x="6187941" y="3042490"/>
            <a:ext cx="642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Case-1</a:t>
            </a:r>
            <a:endParaRPr lang="zh-CN" altLang="en-US" sz="1050" dirty="0"/>
          </a:p>
        </p:txBody>
      </p:sp>
      <p:sp>
        <p:nvSpPr>
          <p:cNvPr id="20" name="TextBox 25"/>
          <p:cNvSpPr txBox="1"/>
          <p:nvPr/>
        </p:nvSpPr>
        <p:spPr>
          <a:xfrm>
            <a:off x="7116635" y="3042490"/>
            <a:ext cx="642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Case-2</a:t>
            </a:r>
            <a:endParaRPr lang="zh-CN" altLang="en-US" sz="1050" dirty="0"/>
          </a:p>
        </p:txBody>
      </p:sp>
      <p:sp>
        <p:nvSpPr>
          <p:cNvPr id="21" name="TextBox 26"/>
          <p:cNvSpPr txBox="1"/>
          <p:nvPr/>
        </p:nvSpPr>
        <p:spPr>
          <a:xfrm>
            <a:off x="7973891" y="3042490"/>
            <a:ext cx="642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 smtClean="0"/>
              <a:t>Case-3</a:t>
            </a:r>
            <a:endParaRPr lang="zh-CN" altLang="en-US" sz="1050" dirty="0"/>
          </a:p>
        </p:txBody>
      </p:sp>
      <p:sp>
        <p:nvSpPr>
          <p:cNvPr id="22" name="左大括号 19"/>
          <p:cNvSpPr/>
          <p:nvPr/>
        </p:nvSpPr>
        <p:spPr>
          <a:xfrm rot="5400000">
            <a:off x="4044801" y="1828044"/>
            <a:ext cx="214314" cy="2071702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左大括号 20"/>
          <p:cNvSpPr/>
          <p:nvPr/>
        </p:nvSpPr>
        <p:spPr>
          <a:xfrm rot="5400000">
            <a:off x="7330949" y="1828044"/>
            <a:ext cx="214314" cy="2071702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410515" y="6168601"/>
            <a:ext cx="111312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pc="-100" dirty="0">
                <a:solidFill>
                  <a:srgbClr val="222222"/>
                </a:solidFill>
                <a:latin typeface="Arial" panose="020B0604020202020204" pitchFamily="34" charset="0"/>
              </a:rPr>
              <a:t>Li X, </a:t>
            </a:r>
            <a:r>
              <a:rPr lang="en-US" sz="1400" spc="-100" dirty="0" err="1">
                <a:solidFill>
                  <a:srgbClr val="222222"/>
                </a:solidFill>
                <a:latin typeface="Arial" panose="020B0604020202020204" pitchFamily="34" charset="0"/>
              </a:rPr>
              <a:t>Cai</a:t>
            </a:r>
            <a:r>
              <a:rPr lang="en-US" sz="1400" spc="-100" dirty="0">
                <a:solidFill>
                  <a:srgbClr val="222222"/>
                </a:solidFill>
                <a:latin typeface="Arial" panose="020B0604020202020204" pitchFamily="34" charset="0"/>
              </a:rPr>
              <a:t> H, Wang X, et al. A rank-based algorithm of differential expression analysis for small cell line data with statistical control[J]. Briefings in bioinformatics, </a:t>
            </a:r>
            <a:r>
              <a:rPr lang="en-US" sz="1400" spc="-100" dirty="0" smtClean="0">
                <a:solidFill>
                  <a:srgbClr val="222222"/>
                </a:solidFill>
                <a:latin typeface="Arial" panose="020B0604020202020204" pitchFamily="34" charset="0"/>
              </a:rPr>
              <a:t>2017. </a:t>
            </a:r>
          </a:p>
          <a:p>
            <a:r>
              <a:rPr lang="en-US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CellComp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is available online at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https://github.com/pathint/reoa 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8044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endParaRPr lang="sv-S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515" y="1199877"/>
            <a:ext cx="11346665" cy="12030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REOs of gene pairs are overall stable in a cell line but widely disturbed after a certain treatment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77538"/>
            <a:ext cx="3064729" cy="365125"/>
          </a:xfrm>
        </p:spPr>
        <p:txBody>
          <a:bodyPr/>
          <a:lstStyle/>
          <a:p>
            <a:fld id="{97DED537-10C4-8C40-8E87-51060FF45365}" type="slidenum">
              <a:rPr lang="sv-SE" smtClean="0"/>
              <a:pPr/>
              <a:t>9</a:t>
            </a:fld>
            <a:endParaRPr lang="sv-SE"/>
          </a:p>
        </p:txBody>
      </p:sp>
      <p:cxnSp>
        <p:nvCxnSpPr>
          <p:cNvPr id="7" name="Straight Connector 6"/>
          <p:cNvCxnSpPr/>
          <p:nvPr/>
        </p:nvCxnSpPr>
        <p:spPr>
          <a:xfrm>
            <a:off x="2560968" y="3179295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2355073" y="4482541"/>
            <a:ext cx="399899" cy="316823"/>
          </a:xfrm>
          <a:prstGeom prst="triangle">
            <a:avLst/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/>
          <p:cNvSpPr/>
          <p:nvPr/>
        </p:nvSpPr>
        <p:spPr>
          <a:xfrm>
            <a:off x="2359091" y="5329475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/>
          <p:nvPr/>
        </p:nvCxnSpPr>
        <p:spPr>
          <a:xfrm>
            <a:off x="3679306" y="3196896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>
            <a:off x="3454377" y="4951394"/>
            <a:ext cx="399899" cy="316823"/>
          </a:xfrm>
          <a:prstGeom prst="triangle">
            <a:avLst>
              <a:gd name="adj" fmla="val 56180"/>
            </a:avLst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Oval 14"/>
          <p:cNvSpPr/>
          <p:nvPr/>
        </p:nvSpPr>
        <p:spPr>
          <a:xfrm>
            <a:off x="3481674" y="4330714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6" name="Straight Connector 15"/>
          <p:cNvCxnSpPr/>
          <p:nvPr/>
        </p:nvCxnSpPr>
        <p:spPr>
          <a:xfrm>
            <a:off x="4718665" y="3206858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>
            <a:off x="4518715" y="4707319"/>
            <a:ext cx="399899" cy="316823"/>
          </a:xfrm>
          <a:prstGeom prst="triangle">
            <a:avLst/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Oval 17"/>
          <p:cNvSpPr/>
          <p:nvPr/>
        </p:nvSpPr>
        <p:spPr>
          <a:xfrm>
            <a:off x="4507161" y="5181648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37"/>
          <p:cNvSpPr/>
          <p:nvPr/>
        </p:nvSpPr>
        <p:spPr>
          <a:xfrm>
            <a:off x="1090670" y="2944647"/>
            <a:ext cx="4067187" cy="3734120"/>
          </a:xfrm>
          <a:prstGeom prst="rect">
            <a:avLst/>
          </a:prstGeom>
          <a:noFill/>
          <a:ln w="317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TextBox 38"/>
          <p:cNvSpPr txBox="1"/>
          <p:nvPr/>
        </p:nvSpPr>
        <p:spPr>
          <a:xfrm>
            <a:off x="7932222" y="2317208"/>
            <a:ext cx="277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Treated cell line</a:t>
            </a:r>
            <a:endParaRPr lang="sv-S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40774" y="2357725"/>
            <a:ext cx="257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cell line</a:t>
            </a:r>
            <a:endParaRPr lang="sv-S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4351" y="3419337"/>
            <a:ext cx="1121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</a:t>
            </a:r>
            <a:r>
              <a:rPr lang="sv-SE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sv-SE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pPr>
              <a:lnSpc>
                <a:spcPct val="150000"/>
              </a:lnSpc>
            </a:pP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 </a:t>
            </a: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sv-SE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</a:p>
          <a:p>
            <a:r>
              <a:rPr lang="sv-SE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r>
              <a:rPr lang="sv-SE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sv-SE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</a:t>
            </a:r>
            <a:r>
              <a:rPr lang="sv-SE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sv-SE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85519" y="6313128"/>
            <a:ext cx="913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C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C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T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T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sv-S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</a:t>
            </a:r>
            <a:r>
              <a:rPr lang="sv-S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sv-SE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5-Point Star 45"/>
          <p:cNvSpPr/>
          <p:nvPr/>
        </p:nvSpPr>
        <p:spPr>
          <a:xfrm>
            <a:off x="2351678" y="3397303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CC0000"/>
              </a:solidFill>
            </a:endParaRPr>
          </a:p>
        </p:txBody>
      </p:sp>
      <p:sp>
        <p:nvSpPr>
          <p:cNvPr id="48" name="5-Point Star 47"/>
          <p:cNvSpPr/>
          <p:nvPr/>
        </p:nvSpPr>
        <p:spPr>
          <a:xfrm>
            <a:off x="3462372" y="3455641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CC0000"/>
              </a:solidFill>
            </a:endParaRPr>
          </a:p>
        </p:txBody>
      </p:sp>
      <p:sp>
        <p:nvSpPr>
          <p:cNvPr id="49" name="5-Point Star 48"/>
          <p:cNvSpPr/>
          <p:nvPr/>
        </p:nvSpPr>
        <p:spPr>
          <a:xfrm>
            <a:off x="4500066" y="3215427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CC0000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164187" y="3331695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Isosceles Triangle 51"/>
          <p:cNvSpPr/>
          <p:nvPr/>
        </p:nvSpPr>
        <p:spPr>
          <a:xfrm>
            <a:off x="6937207" y="4412942"/>
            <a:ext cx="399899" cy="316823"/>
          </a:xfrm>
          <a:prstGeom prst="triangle">
            <a:avLst/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3" name="Oval 52"/>
          <p:cNvSpPr/>
          <p:nvPr/>
        </p:nvSpPr>
        <p:spPr>
          <a:xfrm>
            <a:off x="6972833" y="5181648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4" name="Straight Connector 53"/>
          <p:cNvCxnSpPr/>
          <p:nvPr/>
        </p:nvCxnSpPr>
        <p:spPr>
          <a:xfrm>
            <a:off x="8282525" y="3349296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Isosceles Triangle 54"/>
          <p:cNvSpPr/>
          <p:nvPr/>
        </p:nvSpPr>
        <p:spPr>
          <a:xfrm>
            <a:off x="8069085" y="5144505"/>
            <a:ext cx="399899" cy="316823"/>
          </a:xfrm>
          <a:prstGeom prst="triangle">
            <a:avLst/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Oval 55"/>
          <p:cNvSpPr/>
          <p:nvPr/>
        </p:nvSpPr>
        <p:spPr>
          <a:xfrm>
            <a:off x="8072067" y="4706441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7" name="Straight Connector 56"/>
          <p:cNvCxnSpPr/>
          <p:nvPr/>
        </p:nvCxnSpPr>
        <p:spPr>
          <a:xfrm>
            <a:off x="9321884" y="3359258"/>
            <a:ext cx="0" cy="282351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Isosceles Triangle 57"/>
          <p:cNvSpPr/>
          <p:nvPr/>
        </p:nvSpPr>
        <p:spPr>
          <a:xfrm>
            <a:off x="9098972" y="5275304"/>
            <a:ext cx="399899" cy="316823"/>
          </a:xfrm>
          <a:prstGeom prst="triangle">
            <a:avLst/>
          </a:prstGeom>
          <a:gradFill>
            <a:gsLst>
              <a:gs pos="100000">
                <a:schemeClr val="accent3">
                  <a:lumMod val="42000"/>
                  <a:lumOff val="58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Oval 58"/>
          <p:cNvSpPr/>
          <p:nvPr/>
        </p:nvSpPr>
        <p:spPr>
          <a:xfrm>
            <a:off x="9109482" y="4250897"/>
            <a:ext cx="399899" cy="311813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  <a:lumOff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5-Point Star 60"/>
          <p:cNvSpPr/>
          <p:nvPr/>
        </p:nvSpPr>
        <p:spPr>
          <a:xfrm>
            <a:off x="6966586" y="5879986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CC0000"/>
              </a:solidFill>
            </a:endParaRPr>
          </a:p>
        </p:txBody>
      </p:sp>
      <p:sp>
        <p:nvSpPr>
          <p:cNvPr id="62" name="5-Point Star 61"/>
          <p:cNvSpPr/>
          <p:nvPr/>
        </p:nvSpPr>
        <p:spPr>
          <a:xfrm>
            <a:off x="8074574" y="5707082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CC0000"/>
              </a:solidFill>
            </a:endParaRPr>
          </a:p>
        </p:txBody>
      </p:sp>
      <p:sp>
        <p:nvSpPr>
          <p:cNvPr id="63" name="5-Point Star 62"/>
          <p:cNvSpPr/>
          <p:nvPr/>
        </p:nvSpPr>
        <p:spPr>
          <a:xfrm>
            <a:off x="9113302" y="5787506"/>
            <a:ext cx="417163" cy="410639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CC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755585" y="3196896"/>
            <a:ext cx="11354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D</a:t>
            </a:r>
          </a:p>
          <a:p>
            <a:pPr>
              <a:lnSpc>
                <a:spcPct val="150000"/>
              </a:lnSpc>
            </a:pP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pPr>
              <a:lnSpc>
                <a:spcPct val="150000"/>
              </a:lnSpc>
            </a:pP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 </a:t>
            </a: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sv-SE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pPr>
              <a:lnSpc>
                <a:spcPct val="150000"/>
              </a:lnSpc>
            </a:pPr>
            <a:r>
              <a:rPr lang="sv-S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 </a:t>
            </a: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sv-SE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</a:t>
            </a:r>
          </a:p>
          <a:p>
            <a:pPr>
              <a:lnSpc>
                <a:spcPct val="150000"/>
              </a:lnSpc>
            </a:pPr>
            <a:r>
              <a:rPr lang="sv-SE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</a:t>
            </a:r>
            <a:r>
              <a:rPr lang="sv-SE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endParaRPr lang="sv-SE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821422" y="2944647"/>
            <a:ext cx="4096294" cy="3734120"/>
          </a:xfrm>
          <a:prstGeom prst="rect">
            <a:avLst/>
          </a:prstGeom>
          <a:noFill/>
          <a:ln w="317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71" name="Group 70"/>
          <p:cNvGrpSpPr/>
          <p:nvPr/>
        </p:nvGrpSpPr>
        <p:grpSpPr>
          <a:xfrm>
            <a:off x="5606395" y="4584423"/>
            <a:ext cx="849942" cy="708857"/>
            <a:chOff x="5606395" y="4463236"/>
            <a:chExt cx="849942" cy="947950"/>
          </a:xfrm>
        </p:grpSpPr>
        <p:sp>
          <p:nvSpPr>
            <p:cNvPr id="69" name="Chevron 68"/>
            <p:cNvSpPr/>
            <p:nvPr/>
          </p:nvSpPr>
          <p:spPr>
            <a:xfrm>
              <a:off x="5606395" y="4466725"/>
              <a:ext cx="455807" cy="944461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70" name="Chevron 69"/>
            <p:cNvSpPr/>
            <p:nvPr/>
          </p:nvSpPr>
          <p:spPr>
            <a:xfrm>
              <a:off x="6000530" y="4463236"/>
              <a:ext cx="455807" cy="944461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</p:grpSp>
      <p:sp>
        <p:nvSpPr>
          <p:cNvPr id="4" name="Diamond 3"/>
          <p:cNvSpPr/>
          <p:nvPr/>
        </p:nvSpPr>
        <p:spPr>
          <a:xfrm>
            <a:off x="2383862" y="5825409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Diamond 40"/>
          <p:cNvSpPr/>
          <p:nvPr/>
        </p:nvSpPr>
        <p:spPr>
          <a:xfrm>
            <a:off x="3493299" y="5559724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Diamond 42"/>
          <p:cNvSpPr/>
          <p:nvPr/>
        </p:nvSpPr>
        <p:spPr>
          <a:xfrm>
            <a:off x="4539067" y="5865947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Diamond 44"/>
          <p:cNvSpPr/>
          <p:nvPr/>
        </p:nvSpPr>
        <p:spPr>
          <a:xfrm>
            <a:off x="8111029" y="3556897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Diamond 46"/>
          <p:cNvSpPr/>
          <p:nvPr/>
        </p:nvSpPr>
        <p:spPr>
          <a:xfrm>
            <a:off x="6983195" y="3455410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Diamond 49"/>
          <p:cNvSpPr/>
          <p:nvPr/>
        </p:nvSpPr>
        <p:spPr>
          <a:xfrm>
            <a:off x="9121934" y="3211544"/>
            <a:ext cx="361983" cy="371518"/>
          </a:xfrm>
          <a:prstGeom prst="diamon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1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5970</TotalTime>
  <Words>1665</Words>
  <Application>Microsoft Office PowerPoint</Application>
  <PresentationFormat>Widescreen</PresentationFormat>
  <Paragraphs>512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ArialMT</vt:lpstr>
      <vt:lpstr>DengXian</vt:lpstr>
      <vt:lpstr>黑体</vt:lpstr>
      <vt:lpstr>宋体</vt:lpstr>
      <vt:lpstr>仿宋</vt:lpstr>
      <vt:lpstr>Arial</vt:lpstr>
      <vt:lpstr>Arial Black</vt:lpstr>
      <vt:lpstr>Calibri</vt:lpstr>
      <vt:lpstr>Times</vt:lpstr>
      <vt:lpstr>Times New Roman</vt:lpstr>
      <vt:lpstr>Wingdings</vt:lpstr>
      <vt:lpstr>Office-tema</vt:lpstr>
      <vt:lpstr>1_Office-tema</vt:lpstr>
      <vt:lpstr>2_Office-tema</vt:lpstr>
      <vt:lpstr>PowerPoint Presentation</vt:lpstr>
      <vt:lpstr>PowerPoint Presentation</vt:lpstr>
      <vt:lpstr>Batch effect</vt:lpstr>
      <vt:lpstr>Poor quality of clinical samples</vt:lpstr>
      <vt:lpstr>Relative expression orderings (REOs) of genes</vt:lpstr>
      <vt:lpstr>Advantages of REOs</vt:lpstr>
      <vt:lpstr>Finding</vt:lpstr>
      <vt:lpstr>Aplication Ⅰ: CellComp algorithm</vt:lpstr>
      <vt:lpstr>Finding</vt:lpstr>
      <vt:lpstr>CellComp: step 1</vt:lpstr>
      <vt:lpstr>CellComp: step 2</vt:lpstr>
      <vt:lpstr>Dataset</vt:lpstr>
      <vt:lpstr>Performance in simulated data</vt:lpstr>
      <vt:lpstr>Performance in real data</vt:lpstr>
      <vt:lpstr>Application Ⅱ: Metastasis predictive signature</vt:lpstr>
      <vt:lpstr>Development flowchart</vt:lpstr>
      <vt:lpstr>PowerPoint Presentation</vt:lpstr>
      <vt:lpstr>Survival analysis</vt:lpstr>
      <vt:lpstr>Aplication Ⅲ</vt:lpstr>
      <vt:lpstr>PowerPoint Presentation</vt:lpstr>
      <vt:lpstr>Multi-omics characteristics</vt:lpstr>
      <vt:lpstr>Multi-omics characteristics</vt:lpstr>
      <vt:lpstr>Multi-omics characteristics</vt:lpstr>
      <vt:lpstr>Firehose: Copy number data</vt:lpstr>
      <vt:lpstr>Firehose usage</vt:lpstr>
      <vt:lpstr>all_lesions.conf_99.txt</vt:lpstr>
      <vt:lpstr>amp_genes.conf_99.txt</vt:lpstr>
      <vt:lpstr>del_genes.conf_99.txt</vt:lpstr>
      <vt:lpstr>Somatic mutation 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Rudström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Tomas. Rudstrom</dc:creator>
  <cp:lastModifiedBy>xiangyu.li</cp:lastModifiedBy>
  <cp:revision>177</cp:revision>
  <dcterms:created xsi:type="dcterms:W3CDTF">2015-02-16T18:25:46Z</dcterms:created>
  <dcterms:modified xsi:type="dcterms:W3CDTF">2018-10-04T16:05:17Z</dcterms:modified>
</cp:coreProperties>
</file>